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9" r:id="rId3"/>
    <p:sldId id="257" r:id="rId4"/>
    <p:sldId id="258" r:id="rId5"/>
    <p:sldId id="259" r:id="rId6"/>
    <p:sldId id="260" r:id="rId7"/>
    <p:sldId id="264" r:id="rId8"/>
    <p:sldId id="265" r:id="rId9"/>
    <p:sldId id="266" r:id="rId10"/>
    <p:sldId id="262" r:id="rId11"/>
    <p:sldId id="263"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16" name="Slide Number Placeholder 15"/>
          <p:cNvSpPr>
            <a:spLocks noGrp="1"/>
          </p:cNvSpPr>
          <p:nvPr>
            <p:ph type="sldNum" sz="quarter" idx="11"/>
          </p:nvPr>
        </p:nvSpPr>
        <p:spPr/>
        <p:txBody>
          <a:bodyPr/>
          <a:lstStyle/>
          <a:p>
            <a:fld id="{86E357F4-A875-43B7-9FE2-623CE714DA84}"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E357F4-A875-43B7-9FE2-623CE714DA8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E357F4-A875-43B7-9FE2-623CE714DA84}"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ro-RO"/>
          </a:p>
        </p:txBody>
      </p:sp>
      <p:sp>
        <p:nvSpPr>
          <p:cNvPr id="7" name="Rectangle 5"/>
          <p:cNvSpPr>
            <a:spLocks noGrp="1" noChangeArrowheads="1"/>
          </p:cNvSpPr>
          <p:nvPr>
            <p:ph type="ftr" sz="quarter" idx="11"/>
          </p:nvPr>
        </p:nvSpPr>
        <p:spPr>
          <a:ln/>
        </p:spPr>
        <p:txBody>
          <a:bodyPr/>
          <a:lstStyle>
            <a:lvl1pPr>
              <a:defRPr/>
            </a:lvl1pPr>
          </a:lstStyle>
          <a:p>
            <a:pPr>
              <a:defRPr/>
            </a:pPr>
            <a:endParaRPr lang="ro-RO"/>
          </a:p>
        </p:txBody>
      </p:sp>
      <p:sp>
        <p:nvSpPr>
          <p:cNvPr id="8" name="Rectangle 6"/>
          <p:cNvSpPr>
            <a:spLocks noGrp="1" noChangeArrowheads="1"/>
          </p:cNvSpPr>
          <p:nvPr>
            <p:ph type="sldNum" sz="quarter" idx="12"/>
          </p:nvPr>
        </p:nvSpPr>
        <p:spPr>
          <a:ln/>
        </p:spPr>
        <p:txBody>
          <a:bodyPr/>
          <a:lstStyle>
            <a:lvl1pPr>
              <a:defRPr/>
            </a:lvl1pPr>
          </a:lstStyle>
          <a:p>
            <a:pPr>
              <a:defRPr/>
            </a:pPr>
            <a:fld id="{9D3A0F72-5477-492A-9FD3-97415266ADDD}" type="slidenum">
              <a:rPr lang="ro-RO"/>
              <a:pPr>
                <a:defRPr/>
              </a:pPr>
              <a:t>‹#›</a:t>
            </a:fld>
            <a:endParaRPr lang="ro-RO"/>
          </a:p>
        </p:txBody>
      </p:sp>
    </p:spTree>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57200" y="4114800"/>
            <a:ext cx="8229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ro-RO"/>
          </a:p>
        </p:txBody>
      </p:sp>
      <p:sp>
        <p:nvSpPr>
          <p:cNvPr id="7" name="Rectangle 5"/>
          <p:cNvSpPr>
            <a:spLocks noGrp="1" noChangeArrowheads="1"/>
          </p:cNvSpPr>
          <p:nvPr>
            <p:ph type="ftr" sz="quarter" idx="11"/>
          </p:nvPr>
        </p:nvSpPr>
        <p:spPr>
          <a:ln/>
        </p:spPr>
        <p:txBody>
          <a:bodyPr/>
          <a:lstStyle>
            <a:lvl1pPr>
              <a:defRPr/>
            </a:lvl1pPr>
          </a:lstStyle>
          <a:p>
            <a:pPr>
              <a:defRPr/>
            </a:pPr>
            <a:endParaRPr lang="ro-RO"/>
          </a:p>
        </p:txBody>
      </p:sp>
      <p:sp>
        <p:nvSpPr>
          <p:cNvPr id="8" name="Rectangle 6"/>
          <p:cNvSpPr>
            <a:spLocks noGrp="1" noChangeArrowheads="1"/>
          </p:cNvSpPr>
          <p:nvPr>
            <p:ph type="sldNum" sz="quarter" idx="12"/>
          </p:nvPr>
        </p:nvSpPr>
        <p:spPr>
          <a:ln/>
        </p:spPr>
        <p:txBody>
          <a:bodyPr/>
          <a:lstStyle>
            <a:lvl1pPr>
              <a:defRPr/>
            </a:lvl1pPr>
          </a:lstStyle>
          <a:p>
            <a:pPr>
              <a:defRPr/>
            </a:pPr>
            <a:fld id="{933A23C8-5DE1-4946-88C4-2BE91ABE3850}" type="slidenum">
              <a:rPr lang="ro-RO"/>
              <a:pPr>
                <a:defRPr/>
              </a:pPr>
              <a:t>‹#›</a:t>
            </a:fld>
            <a:endParaRPr lang="ro-RO"/>
          </a:p>
        </p:txBody>
      </p:sp>
    </p:spTree>
  </p:cSld>
  <p:clrMapOvr>
    <a:masterClrMapping/>
  </p:clrMapOvr>
  <p:transition>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381000"/>
            <a:ext cx="8229600" cy="13716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ro-RO"/>
          </a:p>
        </p:txBody>
      </p:sp>
      <p:sp>
        <p:nvSpPr>
          <p:cNvPr id="8" name="Rectangle 5"/>
          <p:cNvSpPr>
            <a:spLocks noGrp="1" noChangeArrowheads="1"/>
          </p:cNvSpPr>
          <p:nvPr>
            <p:ph type="ftr" sz="quarter" idx="11"/>
          </p:nvPr>
        </p:nvSpPr>
        <p:spPr>
          <a:ln/>
        </p:spPr>
        <p:txBody>
          <a:bodyPr/>
          <a:lstStyle>
            <a:lvl1pPr>
              <a:defRPr/>
            </a:lvl1pPr>
          </a:lstStyle>
          <a:p>
            <a:pPr>
              <a:defRPr/>
            </a:pPr>
            <a:endParaRPr lang="ro-RO"/>
          </a:p>
        </p:txBody>
      </p:sp>
      <p:sp>
        <p:nvSpPr>
          <p:cNvPr id="9" name="Rectangle 6"/>
          <p:cNvSpPr>
            <a:spLocks noGrp="1" noChangeArrowheads="1"/>
          </p:cNvSpPr>
          <p:nvPr>
            <p:ph type="sldNum" sz="quarter" idx="12"/>
          </p:nvPr>
        </p:nvSpPr>
        <p:spPr>
          <a:ln/>
        </p:spPr>
        <p:txBody>
          <a:bodyPr/>
          <a:lstStyle>
            <a:lvl1pPr>
              <a:defRPr/>
            </a:lvl1pPr>
          </a:lstStyle>
          <a:p>
            <a:pPr>
              <a:defRPr/>
            </a:pPr>
            <a:fld id="{76C4E548-450F-4947-95C0-9724ECACFA5C}" type="slidenum">
              <a:rPr lang="ro-RO"/>
              <a:pPr>
                <a:defRPr/>
              </a:pPr>
              <a:t>‹#›</a:t>
            </a:fld>
            <a:endParaRPr lang="ro-RO"/>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32838A99-F5BB-488F-9A5F-2B346620FCDD}" type="datetimeFigureOut">
              <a:rPr lang="en-US" smtClean="0"/>
              <a:pPr/>
              <a:t>6/24/2010</a:t>
            </a:fld>
            <a:endParaRPr lang="en-US" dirty="0"/>
          </a:p>
        </p:txBody>
      </p:sp>
      <p:sp>
        <p:nvSpPr>
          <p:cNvPr id="15" name="Slide Number Placeholder 14"/>
          <p:cNvSpPr>
            <a:spLocks noGrp="1"/>
          </p:cNvSpPr>
          <p:nvPr>
            <p:ph type="sldNum" sz="quarter" idx="15"/>
          </p:nvPr>
        </p:nvSpPr>
        <p:spPr/>
        <p:txBody>
          <a:bodyPr/>
          <a:lstStyle>
            <a:lvl1pPr algn="ctr">
              <a:defRPr/>
            </a:lvl1pPr>
          </a:lstStyle>
          <a:p>
            <a:fld id="{86E357F4-A875-43B7-9FE2-623CE714DA84}"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E357F4-A875-43B7-9FE2-623CE714DA84}"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E357F4-A875-43B7-9FE2-623CE714DA8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6E357F4-A875-43B7-9FE2-623CE714DA84}"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E357F4-A875-43B7-9FE2-623CE714DA84}"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6E357F4-A875-43B7-9FE2-623CE714DA8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32838A99-F5BB-488F-9A5F-2B346620FCDD}" type="datetimeFigureOut">
              <a:rPr lang="en-US" smtClean="0"/>
              <a:pPr/>
              <a:t>6/24/2010</a:t>
            </a:fld>
            <a:endParaRPr lang="en-US" dirty="0"/>
          </a:p>
        </p:txBody>
      </p:sp>
      <p:sp>
        <p:nvSpPr>
          <p:cNvPr id="9" name="Slide Number Placeholder 8"/>
          <p:cNvSpPr>
            <a:spLocks noGrp="1"/>
          </p:cNvSpPr>
          <p:nvPr>
            <p:ph type="sldNum" sz="quarter" idx="15"/>
          </p:nvPr>
        </p:nvSpPr>
        <p:spPr/>
        <p:txBody>
          <a:bodyPr/>
          <a:lstStyle/>
          <a:p>
            <a:fld id="{86E357F4-A875-43B7-9FE2-623CE714DA84}"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32838A99-F5BB-488F-9A5F-2B346620FCDD}" type="datetimeFigureOut">
              <a:rPr lang="en-US" smtClean="0"/>
              <a:pPr/>
              <a:t>6/24/2010</a:t>
            </a:fld>
            <a:endParaRPr lang="en-US" dirty="0"/>
          </a:p>
        </p:txBody>
      </p:sp>
      <p:sp>
        <p:nvSpPr>
          <p:cNvPr id="9" name="Slide Number Placeholder 8"/>
          <p:cNvSpPr>
            <a:spLocks noGrp="1"/>
          </p:cNvSpPr>
          <p:nvPr>
            <p:ph type="sldNum" sz="quarter" idx="11"/>
          </p:nvPr>
        </p:nvSpPr>
        <p:spPr/>
        <p:txBody>
          <a:bodyPr/>
          <a:lstStyle/>
          <a:p>
            <a:fld id="{86E357F4-A875-43B7-9FE2-623CE714DA8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2838A99-F5BB-488F-9A5F-2B346620FCDD}" type="datetimeFigureOut">
              <a:rPr lang="en-US" smtClean="0"/>
              <a:pPr/>
              <a:t>6/24/2010</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6E357F4-A875-43B7-9FE2-623CE714DA84}"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hyperlink" Target="http://fr.wikipedia.org/wiki/Fichier:AmboiseLeChateau.JP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annuregionsdefrance.com/" TargetMode="External"/><Relationship Id="rId2" Type="http://schemas.openxmlformats.org/officeDocument/2006/relationships/hyperlink" Target="http://www.didactic.ro/"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4.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143000"/>
          </a:xfrm>
        </p:spPr>
        <p:txBody>
          <a:bodyPr>
            <a:normAutofit/>
          </a:bodyPr>
          <a:lstStyle/>
          <a:p>
            <a:r>
              <a:rPr lang="fr-FR" sz="2400" dirty="0" smtClean="0">
                <a:solidFill>
                  <a:schemeClr val="accent2">
                    <a:lumMod val="75000"/>
                  </a:schemeClr>
                </a:solidFill>
                <a:latin typeface="Comic Sans MS" pitchFamily="66" charset="0"/>
              </a:rPr>
              <a:t>    </a:t>
            </a:r>
            <a:r>
              <a:rPr lang="fr-FR" sz="2400" dirty="0" smtClean="0">
                <a:solidFill>
                  <a:schemeClr val="accent2">
                    <a:lumMod val="50000"/>
                  </a:schemeClr>
                </a:solidFill>
                <a:latin typeface="Comic Sans MS" pitchFamily="66" charset="0"/>
              </a:rPr>
              <a:t>Invitation au voyage</a:t>
            </a:r>
            <a:endParaRPr lang="fr-FR" sz="2400" dirty="0">
              <a:solidFill>
                <a:schemeClr val="accent2">
                  <a:lumMod val="50000"/>
                </a:schemeClr>
              </a:solidFill>
              <a:latin typeface="Comic Sans MS" pitchFamily="66" charset="0"/>
            </a:endParaRPr>
          </a:p>
        </p:txBody>
      </p:sp>
      <p:sp>
        <p:nvSpPr>
          <p:cNvPr id="2" name="Title 1"/>
          <p:cNvSpPr>
            <a:spLocks noGrp="1"/>
          </p:cNvSpPr>
          <p:nvPr>
            <p:ph type="ctrTitle"/>
          </p:nvPr>
        </p:nvSpPr>
        <p:spPr>
          <a:xfrm>
            <a:off x="685800" y="914400"/>
            <a:ext cx="7772400" cy="1295400"/>
          </a:xfrm>
          <a:ln>
            <a:noFill/>
          </a:ln>
          <a:effectLst>
            <a:glow rad="228600">
              <a:schemeClr val="accent2">
                <a:satMod val="175000"/>
                <a:alpha val="40000"/>
              </a:schemeClr>
            </a:glow>
            <a:outerShdw blurRad="76200" dist="12700" dir="2700000" sy="-23000" kx="-800400" algn="bl" rotWithShape="0">
              <a:prstClr val="black">
                <a:alpha val="20000"/>
              </a:prstClr>
            </a:outerShdw>
          </a:effectLst>
        </p:spPr>
        <p:style>
          <a:lnRef idx="1">
            <a:schemeClr val="accent2"/>
          </a:lnRef>
          <a:fillRef idx="2">
            <a:schemeClr val="accent2"/>
          </a:fillRef>
          <a:effectRef idx="1">
            <a:schemeClr val="accent2"/>
          </a:effectRef>
          <a:fontRef idx="minor">
            <a:schemeClr val="dk1"/>
          </a:fontRef>
        </p:style>
        <p:txBody>
          <a:bodyPr>
            <a:normAutofit/>
          </a:bodyPr>
          <a:lstStyle/>
          <a:p>
            <a:pPr algn="ctr"/>
            <a:r>
              <a:rPr lang="fr-FR" sz="3600" b="1" dirty="0" smtClean="0">
                <a:solidFill>
                  <a:srgbClr val="FF0000"/>
                </a:solidFill>
                <a:effectLst>
                  <a:glow rad="139700">
                    <a:schemeClr val="accent2">
                      <a:satMod val="175000"/>
                      <a:alpha val="40000"/>
                    </a:schemeClr>
                  </a:glow>
                  <a:outerShdw blurRad="26000" dist="26000" dir="14500000" algn="tl" rotWithShape="0">
                    <a:srgbClr val="000000">
                      <a:alpha val="40000"/>
                    </a:srgbClr>
                  </a:outerShdw>
                  <a:reflection blurRad="6350" stA="55000" endA="50" endPos="85000" dist="60007" dir="5400000" sy="-100000" algn="bl" rotWithShape="0"/>
                </a:effectLst>
                <a:latin typeface="Kristen ITC" pitchFamily="66" charset="0"/>
              </a:rPr>
              <a:t>VOYAGE</a:t>
            </a:r>
            <a:r>
              <a:rPr lang="fr-FR" sz="3600" b="1" dirty="0" smtClean="0">
                <a:solidFill>
                  <a:srgbClr val="FF0000"/>
                </a:solidFill>
                <a:effectLst>
                  <a:glow rad="139700">
                    <a:schemeClr val="accent2">
                      <a:satMod val="175000"/>
                      <a:alpha val="40000"/>
                    </a:schemeClr>
                  </a:glow>
                  <a:outerShdw blurRad="26000" dist="26000" dir="14500000" algn="tl" rotWithShape="0">
                    <a:srgbClr val="000000">
                      <a:alpha val="40000"/>
                    </a:srgbClr>
                  </a:outerShdw>
                </a:effectLst>
                <a:latin typeface="Kristen ITC" pitchFamily="66" charset="0"/>
              </a:rPr>
              <a:t>,  </a:t>
            </a:r>
            <a:r>
              <a:rPr lang="fr-FR" sz="3600" b="1" dirty="0" smtClean="0">
                <a:solidFill>
                  <a:srgbClr val="FF0000"/>
                </a:solidFill>
                <a:effectLst>
                  <a:glow rad="139700">
                    <a:schemeClr val="accent2">
                      <a:satMod val="175000"/>
                      <a:alpha val="40000"/>
                    </a:schemeClr>
                  </a:glow>
                  <a:outerShdw blurRad="26000" dist="26000" dir="14500000" algn="tl" rotWithShape="0">
                    <a:srgbClr val="000000">
                      <a:alpha val="40000"/>
                    </a:srgbClr>
                  </a:outerShdw>
                  <a:reflection blurRad="6350" stA="55000" endA="50" endPos="85000" dist="60007" dir="5400000" sy="-100000" algn="bl" rotWithShape="0"/>
                </a:effectLst>
                <a:latin typeface="Kristen ITC" pitchFamily="66" charset="0"/>
              </a:rPr>
              <a:t>VOYAGE</a:t>
            </a:r>
            <a:endParaRPr lang="fr-FR" sz="3600" b="1" dirty="0">
              <a:solidFill>
                <a:srgbClr val="FF0000"/>
              </a:solidFill>
              <a:effectLst>
                <a:glow rad="139700">
                  <a:schemeClr val="accent2">
                    <a:satMod val="175000"/>
                    <a:alpha val="40000"/>
                  </a:schemeClr>
                </a:glow>
                <a:outerShdw blurRad="26000" dist="26000" dir="14500000" algn="tl" rotWithShape="0">
                  <a:srgbClr val="000000">
                    <a:alpha val="40000"/>
                  </a:srgbClr>
                </a:outerShdw>
                <a:reflection blurRad="6350" stA="55000" endA="50" endPos="85000" dist="60007" dir="5400000" sy="-100000" algn="bl" rotWithShape="0"/>
              </a:effectLst>
              <a:latin typeface="Kristen ITC" pitchFamily="66" charset="0"/>
            </a:endParaRPr>
          </a:p>
        </p:txBody>
      </p:sp>
      <p:pic>
        <p:nvPicPr>
          <p:cNvPr id="4" name="Picture 8" descr="provmap"/>
          <p:cNvPicPr>
            <a:picLocks noChangeAspect="1" noChangeArrowheads="1"/>
          </p:cNvPicPr>
          <p:nvPr/>
        </p:nvPicPr>
        <p:blipFill>
          <a:blip r:embed="rId2"/>
          <a:srcRect/>
          <a:stretch>
            <a:fillRect/>
          </a:stretch>
        </p:blipFill>
        <p:spPr bwMode="auto">
          <a:xfrm>
            <a:off x="6324600" y="4419600"/>
            <a:ext cx="2286000" cy="1828800"/>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7458" name="Picture 2" descr="800PX-~2"/>
          <p:cNvPicPr>
            <a:picLocks noChangeAspect="1" noChangeArrowheads="1"/>
          </p:cNvPicPr>
          <p:nvPr/>
        </p:nvPicPr>
        <p:blipFill>
          <a:blip r:embed="rId2"/>
          <a:srcRect/>
          <a:stretch>
            <a:fillRect/>
          </a:stretch>
        </p:blipFill>
        <p:spPr bwMode="auto">
          <a:xfrm>
            <a:off x="0" y="0"/>
            <a:ext cx="6858000" cy="5143500"/>
          </a:xfrm>
          <a:prstGeom prst="rect">
            <a:avLst/>
          </a:prstGeom>
          <a:noFill/>
        </p:spPr>
      </p:pic>
      <p:pic>
        <p:nvPicPr>
          <p:cNvPr id="147459" name="Picture 3" descr="1103853734_0acff350ab"/>
          <p:cNvPicPr>
            <a:picLocks noChangeAspect="1" noChangeArrowheads="1"/>
          </p:cNvPicPr>
          <p:nvPr/>
        </p:nvPicPr>
        <p:blipFill>
          <a:blip r:embed="rId3"/>
          <a:srcRect/>
          <a:stretch>
            <a:fillRect/>
          </a:stretch>
        </p:blipFill>
        <p:spPr bwMode="auto">
          <a:xfrm>
            <a:off x="3124200" y="4765675"/>
            <a:ext cx="3048000" cy="2092325"/>
          </a:xfrm>
          <a:prstGeom prst="rect">
            <a:avLst/>
          </a:prstGeom>
          <a:noFill/>
        </p:spPr>
      </p:pic>
      <p:sp>
        <p:nvSpPr>
          <p:cNvPr id="147460" name="Rectangle 4"/>
          <p:cNvSpPr>
            <a:spLocks noGrp="1" noChangeArrowheads="1"/>
          </p:cNvSpPr>
          <p:nvPr>
            <p:ph type="title"/>
          </p:nvPr>
        </p:nvSpPr>
        <p:spPr>
          <a:xfrm>
            <a:off x="838200" y="228600"/>
            <a:ext cx="5334000" cy="1371600"/>
          </a:xfrm>
        </p:spPr>
        <p:txBody>
          <a:bodyPr/>
          <a:lstStyle/>
          <a:p>
            <a:r>
              <a:rPr lang="fr-BE" sz="6000">
                <a:solidFill>
                  <a:srgbClr val="FF3300"/>
                </a:solidFill>
                <a:latin typeface="Nueva Std Cond" pitchFamily="50" charset="0"/>
              </a:rPr>
              <a:t>Amboise</a:t>
            </a:r>
            <a:endParaRPr lang="fr-FR" sz="6000">
              <a:solidFill>
                <a:srgbClr val="FF3300"/>
              </a:solidFill>
              <a:latin typeface="Nueva Std Cond" pitchFamily="50" charset="0"/>
            </a:endParaRPr>
          </a:p>
        </p:txBody>
      </p:sp>
      <p:sp>
        <p:nvSpPr>
          <p:cNvPr id="147461" name="Rectangle 5"/>
          <p:cNvSpPr>
            <a:spLocks noGrp="1" noChangeArrowheads="1"/>
          </p:cNvSpPr>
          <p:nvPr>
            <p:ph type="body" sz="half" idx="1"/>
          </p:nvPr>
        </p:nvSpPr>
        <p:spPr>
          <a:xfrm>
            <a:off x="6781800" y="381000"/>
            <a:ext cx="2209800" cy="6248400"/>
          </a:xfrm>
        </p:spPr>
        <p:txBody>
          <a:bodyPr/>
          <a:lstStyle/>
          <a:p>
            <a:pPr>
              <a:lnSpc>
                <a:spcPct val="80000"/>
              </a:lnSpc>
            </a:pPr>
            <a:r>
              <a:rPr lang="fr-FR" sz="2000" b="1" dirty="0">
                <a:solidFill>
                  <a:srgbClr val="663300"/>
                </a:solidFill>
                <a:latin typeface="Franklin Gothic Book" pitchFamily="34" charset="0"/>
              </a:rPr>
              <a:t>Le château d'Amboise</a:t>
            </a:r>
            <a:r>
              <a:rPr lang="fr-FR" sz="2000" b="1" u="sng" dirty="0">
                <a:solidFill>
                  <a:srgbClr val="663300"/>
                </a:solidFill>
                <a:latin typeface="Franklin Gothic Book" pitchFamily="34" charset="0"/>
              </a:rPr>
              <a:t> </a:t>
            </a:r>
            <a:r>
              <a:rPr lang="fr-FR" sz="2000" b="1" dirty="0">
                <a:solidFill>
                  <a:srgbClr val="663300"/>
                </a:solidFill>
                <a:latin typeface="Franklin Gothic Book" pitchFamily="34" charset="0"/>
              </a:rPr>
              <a:t>fait partie des châteaux de la Loire.</a:t>
            </a:r>
          </a:p>
          <a:p>
            <a:pPr>
              <a:lnSpc>
                <a:spcPct val="80000"/>
              </a:lnSpc>
            </a:pPr>
            <a:r>
              <a:rPr lang="fr-FR" sz="2000" b="1" dirty="0">
                <a:solidFill>
                  <a:srgbClr val="663300"/>
                </a:solidFill>
                <a:latin typeface="Franklin Gothic Book" pitchFamily="34" charset="0"/>
              </a:rPr>
              <a:t>Avant d'être rattaché à la couronne en 1434, le château appartenait, depuis plus de quatre siècles, à la puissante famille d'Amboise. </a:t>
            </a:r>
          </a:p>
          <a:p>
            <a:pPr>
              <a:lnSpc>
                <a:spcPct val="80000"/>
              </a:lnSpc>
            </a:pPr>
            <a:r>
              <a:rPr lang="fr-FR" sz="2000" b="1" dirty="0">
                <a:solidFill>
                  <a:srgbClr val="663300"/>
                </a:solidFill>
                <a:latin typeface="Franklin Gothic Book" pitchFamily="34" charset="0"/>
              </a:rPr>
              <a:t>Pendant la Renaissance,  il sert de résidence à plusieurs rois de France.</a:t>
            </a:r>
          </a:p>
        </p:txBody>
      </p:sp>
      <p:pic>
        <p:nvPicPr>
          <p:cNvPr id="147462" name="Picture 6" descr="350px-AmboiseLeChateau">
            <a:hlinkClick r:id="rId4" tooltip="&quot;Château d'Amboise&quot;"/>
          </p:cNvPr>
          <p:cNvPicPr>
            <a:picLocks noGrp="1" noChangeAspect="1" noChangeArrowheads="1"/>
          </p:cNvPicPr>
          <p:nvPr>
            <p:ph type="body" sz="half" idx="2"/>
          </p:nvPr>
        </p:nvPicPr>
        <p:blipFill>
          <a:blip r:embed="rId5"/>
          <a:srcRect/>
          <a:stretch>
            <a:fillRect/>
          </a:stretch>
        </p:blipFill>
        <p:spPr>
          <a:xfrm>
            <a:off x="0" y="4786313"/>
            <a:ext cx="2819400" cy="2071687"/>
          </a:xfrm>
          <a:noFill/>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47459"/>
                                        </p:tgtEl>
                                        <p:attrNameLst>
                                          <p:attrName>style.visibility</p:attrName>
                                        </p:attrNameLst>
                                      </p:cBhvr>
                                      <p:to>
                                        <p:strVal val="visible"/>
                                      </p:to>
                                    </p:set>
                                    <p:anim calcmode="lin" valueType="num">
                                      <p:cBhvr>
                                        <p:cTn id="7" dur="500" fill="hold"/>
                                        <p:tgtEl>
                                          <p:spTgt spid="147459"/>
                                        </p:tgtEl>
                                        <p:attrNameLst>
                                          <p:attrName>ppt_w</p:attrName>
                                        </p:attrNameLst>
                                      </p:cBhvr>
                                      <p:tavLst>
                                        <p:tav tm="0">
                                          <p:val>
                                            <p:fltVal val="0"/>
                                          </p:val>
                                        </p:tav>
                                        <p:tav tm="100000">
                                          <p:val>
                                            <p:strVal val="#ppt_w"/>
                                          </p:val>
                                        </p:tav>
                                      </p:tavLst>
                                    </p:anim>
                                    <p:anim calcmode="lin" valueType="num">
                                      <p:cBhvr>
                                        <p:cTn id="8" dur="500" fill="hold"/>
                                        <p:tgtEl>
                                          <p:spTgt spid="147459"/>
                                        </p:tgtEl>
                                        <p:attrNameLst>
                                          <p:attrName>ppt_h</p:attrName>
                                        </p:attrNameLst>
                                      </p:cBhvr>
                                      <p:tavLst>
                                        <p:tav tm="0">
                                          <p:val>
                                            <p:fltVal val="0"/>
                                          </p:val>
                                        </p:tav>
                                        <p:tav tm="100000">
                                          <p:val>
                                            <p:strVal val="#ppt_h"/>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147462"/>
                                        </p:tgtEl>
                                        <p:attrNameLst>
                                          <p:attrName>style.visibility</p:attrName>
                                        </p:attrNameLst>
                                      </p:cBhvr>
                                      <p:to>
                                        <p:strVal val="visible"/>
                                      </p:to>
                                    </p:set>
                                    <p:anim calcmode="lin" valueType="num">
                                      <p:cBhvr>
                                        <p:cTn id="11" dur="500" fill="hold"/>
                                        <p:tgtEl>
                                          <p:spTgt spid="147462"/>
                                        </p:tgtEl>
                                        <p:attrNameLst>
                                          <p:attrName>ppt_w</p:attrName>
                                        </p:attrNameLst>
                                      </p:cBhvr>
                                      <p:tavLst>
                                        <p:tav tm="0">
                                          <p:val>
                                            <p:fltVal val="0"/>
                                          </p:val>
                                        </p:tav>
                                        <p:tav tm="100000">
                                          <p:val>
                                            <p:strVal val="#ppt_w"/>
                                          </p:val>
                                        </p:tav>
                                      </p:tavLst>
                                    </p:anim>
                                    <p:anim calcmode="lin" valueType="num">
                                      <p:cBhvr>
                                        <p:cTn id="12" dur="500" fill="hold"/>
                                        <p:tgtEl>
                                          <p:spTgt spid="147462"/>
                                        </p:tgtEl>
                                        <p:attrNameLst>
                                          <p:attrName>ppt_h</p:attrName>
                                        </p:attrNameLst>
                                      </p:cBhvr>
                                      <p:tavLst>
                                        <p:tav tm="0">
                                          <p:val>
                                            <p:fltVal val="0"/>
                                          </p:val>
                                        </p:tav>
                                        <p:tav tm="100000">
                                          <p:val>
                                            <p:strVal val="#ppt_h"/>
                                          </p:val>
                                        </p:tav>
                                      </p:tavLst>
                                    </p:anim>
                                    <p:anim calcmode="lin" valueType="num">
                                      <p:cBhvr>
                                        <p:cTn id="13" dur="500" fill="hold"/>
                                        <p:tgtEl>
                                          <p:spTgt spid="147462"/>
                                        </p:tgtEl>
                                        <p:attrNameLst>
                                          <p:attrName>style.rotation</p:attrName>
                                        </p:attrNameLst>
                                      </p:cBhvr>
                                      <p:tavLst>
                                        <p:tav tm="0">
                                          <p:val>
                                            <p:fltVal val="360"/>
                                          </p:val>
                                        </p:tav>
                                        <p:tav tm="100000">
                                          <p:val>
                                            <p:fltVal val="0"/>
                                          </p:val>
                                        </p:tav>
                                      </p:tavLst>
                                    </p:anim>
                                    <p:animEffect transition="in" filter="fade">
                                      <p:cBhvr>
                                        <p:cTn id="14" dur="500"/>
                                        <p:tgtEl>
                                          <p:spTgt spid="147462"/>
                                        </p:tgtEl>
                                      </p:cBhvr>
                                    </p:animEffect>
                                  </p:childTnLst>
                                </p:cTn>
                              </p:par>
                              <p:par>
                                <p:cTn id="15" presetID="52" presetClass="entr" presetSubtype="0" fill="hold" nodeType="withEffect">
                                  <p:stCondLst>
                                    <p:cond delay="0"/>
                                  </p:stCondLst>
                                  <p:childTnLst>
                                    <p:set>
                                      <p:cBhvr>
                                        <p:cTn id="16" dur="1" fill="hold">
                                          <p:stCondLst>
                                            <p:cond delay="0"/>
                                          </p:stCondLst>
                                        </p:cTn>
                                        <p:tgtEl>
                                          <p:spTgt spid="147461">
                                            <p:txEl>
                                              <p:pRg st="0" end="0"/>
                                            </p:txEl>
                                          </p:spTgt>
                                        </p:tgtEl>
                                        <p:attrNameLst>
                                          <p:attrName>style.visibility</p:attrName>
                                        </p:attrNameLst>
                                      </p:cBhvr>
                                      <p:to>
                                        <p:strVal val="visible"/>
                                      </p:to>
                                    </p:set>
                                    <p:animScale>
                                      <p:cBhvr>
                                        <p:cTn id="17" dur="1000" decel="50000" fill="hold">
                                          <p:stCondLst>
                                            <p:cond delay="0"/>
                                          </p:stCondLst>
                                        </p:cTn>
                                        <p:tgtEl>
                                          <p:spTgt spid="14746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47461">
                                            <p:txEl>
                                              <p:pRg st="0" end="0"/>
                                            </p:txEl>
                                          </p:spTgt>
                                        </p:tgtEl>
                                        <p:attrNameLst>
                                          <p:attrName>ppt_x</p:attrName>
                                          <p:attrName>ppt_y</p:attrName>
                                        </p:attrNameLst>
                                      </p:cBhvr>
                                    </p:animMotion>
                                    <p:animEffect transition="in" filter="fade">
                                      <p:cBhvr>
                                        <p:cTn id="19" dur="1000"/>
                                        <p:tgtEl>
                                          <p:spTgt spid="147461">
                                            <p:txEl>
                                              <p:pRg st="0" end="0"/>
                                            </p:txEl>
                                          </p:spTgt>
                                        </p:tgtEl>
                                      </p:cBhvr>
                                    </p:animEffect>
                                  </p:childTnLst>
                                </p:cTn>
                              </p:par>
                              <p:par>
                                <p:cTn id="20" presetID="52" presetClass="entr" presetSubtype="0" fill="hold" nodeType="withEffect">
                                  <p:stCondLst>
                                    <p:cond delay="0"/>
                                  </p:stCondLst>
                                  <p:childTnLst>
                                    <p:set>
                                      <p:cBhvr>
                                        <p:cTn id="21" dur="1" fill="hold">
                                          <p:stCondLst>
                                            <p:cond delay="0"/>
                                          </p:stCondLst>
                                        </p:cTn>
                                        <p:tgtEl>
                                          <p:spTgt spid="147461">
                                            <p:txEl>
                                              <p:pRg st="1" end="1"/>
                                            </p:txEl>
                                          </p:spTgt>
                                        </p:tgtEl>
                                        <p:attrNameLst>
                                          <p:attrName>style.visibility</p:attrName>
                                        </p:attrNameLst>
                                      </p:cBhvr>
                                      <p:to>
                                        <p:strVal val="visible"/>
                                      </p:to>
                                    </p:set>
                                    <p:animScale>
                                      <p:cBhvr>
                                        <p:cTn id="22" dur="1000" decel="50000" fill="hold">
                                          <p:stCondLst>
                                            <p:cond delay="0"/>
                                          </p:stCondLst>
                                        </p:cTn>
                                        <p:tgtEl>
                                          <p:spTgt spid="14746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7461">
                                            <p:txEl>
                                              <p:pRg st="1" end="1"/>
                                            </p:txEl>
                                          </p:spTgt>
                                        </p:tgtEl>
                                        <p:attrNameLst>
                                          <p:attrName>ppt_x</p:attrName>
                                          <p:attrName>ppt_y</p:attrName>
                                        </p:attrNameLst>
                                      </p:cBhvr>
                                    </p:animMotion>
                                    <p:animEffect transition="in" filter="fade">
                                      <p:cBhvr>
                                        <p:cTn id="24" dur="1000"/>
                                        <p:tgtEl>
                                          <p:spTgt spid="147461">
                                            <p:txEl>
                                              <p:pRg st="1" end="1"/>
                                            </p:txEl>
                                          </p:spTgt>
                                        </p:tgtEl>
                                      </p:cBhvr>
                                    </p:animEffect>
                                  </p:childTnLst>
                                </p:cTn>
                              </p:par>
                              <p:par>
                                <p:cTn id="25" presetID="52" presetClass="entr" presetSubtype="0" fill="hold" nodeType="withEffect">
                                  <p:stCondLst>
                                    <p:cond delay="0"/>
                                  </p:stCondLst>
                                  <p:childTnLst>
                                    <p:set>
                                      <p:cBhvr>
                                        <p:cTn id="26" dur="1" fill="hold">
                                          <p:stCondLst>
                                            <p:cond delay="0"/>
                                          </p:stCondLst>
                                        </p:cTn>
                                        <p:tgtEl>
                                          <p:spTgt spid="147461">
                                            <p:txEl>
                                              <p:pRg st="2" end="2"/>
                                            </p:txEl>
                                          </p:spTgt>
                                        </p:tgtEl>
                                        <p:attrNameLst>
                                          <p:attrName>style.visibility</p:attrName>
                                        </p:attrNameLst>
                                      </p:cBhvr>
                                      <p:to>
                                        <p:strVal val="visible"/>
                                      </p:to>
                                    </p:set>
                                    <p:animScale>
                                      <p:cBhvr>
                                        <p:cTn id="27" dur="1000" decel="50000" fill="hold">
                                          <p:stCondLst>
                                            <p:cond delay="0"/>
                                          </p:stCondLst>
                                        </p:cTn>
                                        <p:tgtEl>
                                          <p:spTgt spid="147461">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47461">
                                            <p:txEl>
                                              <p:pRg st="2" end="2"/>
                                            </p:txEl>
                                          </p:spTgt>
                                        </p:tgtEl>
                                        <p:attrNameLst>
                                          <p:attrName>ppt_x</p:attrName>
                                          <p:attrName>ppt_y</p:attrName>
                                        </p:attrNameLst>
                                      </p:cBhvr>
                                    </p:animMotion>
                                    <p:animEffect transition="in" filter="fade">
                                      <p:cBhvr>
                                        <p:cTn id="29" dur="1000"/>
                                        <p:tgtEl>
                                          <p:spTgt spid="147461">
                                            <p:txEl>
                                              <p:pRg st="2" end="2"/>
                                            </p:txEl>
                                          </p:spTgt>
                                        </p:tgtEl>
                                      </p:cBhvr>
                                    </p:animEffect>
                                  </p:childTnLst>
                                </p:cTn>
                              </p:par>
                              <p:par>
                                <p:cTn id="30" presetID="23" presetClass="entr" presetSubtype="16" fill="hold" grpId="0" nodeType="withEffect">
                                  <p:stCondLst>
                                    <p:cond delay="0"/>
                                  </p:stCondLst>
                                  <p:childTnLst>
                                    <p:set>
                                      <p:cBhvr>
                                        <p:cTn id="31" dur="1" fill="hold">
                                          <p:stCondLst>
                                            <p:cond delay="0"/>
                                          </p:stCondLst>
                                        </p:cTn>
                                        <p:tgtEl>
                                          <p:spTgt spid="147460"/>
                                        </p:tgtEl>
                                        <p:attrNameLst>
                                          <p:attrName>style.visibility</p:attrName>
                                        </p:attrNameLst>
                                      </p:cBhvr>
                                      <p:to>
                                        <p:strVal val="visible"/>
                                      </p:to>
                                    </p:set>
                                    <p:anim calcmode="lin" valueType="num">
                                      <p:cBhvr>
                                        <p:cTn id="32" dur="500" fill="hold"/>
                                        <p:tgtEl>
                                          <p:spTgt spid="147460"/>
                                        </p:tgtEl>
                                        <p:attrNameLst>
                                          <p:attrName>ppt_w</p:attrName>
                                        </p:attrNameLst>
                                      </p:cBhvr>
                                      <p:tavLst>
                                        <p:tav tm="0">
                                          <p:val>
                                            <p:fltVal val="0"/>
                                          </p:val>
                                        </p:tav>
                                        <p:tav tm="100000">
                                          <p:val>
                                            <p:strVal val="#ppt_w"/>
                                          </p:val>
                                        </p:tav>
                                      </p:tavLst>
                                    </p:anim>
                                    <p:anim calcmode="lin" valueType="num">
                                      <p:cBhvr>
                                        <p:cTn id="33" dur="500" fill="hold"/>
                                        <p:tgtEl>
                                          <p:spTgt spid="14746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60"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3058" name="Picture 2" descr="Langeais (Tours)"/>
          <p:cNvPicPr>
            <a:picLocks noGrp="1" noChangeAspect="1" noChangeArrowheads="1"/>
          </p:cNvPicPr>
          <p:nvPr>
            <p:ph idx="4294967295"/>
          </p:nvPr>
        </p:nvPicPr>
        <p:blipFill>
          <a:blip r:embed="rId2"/>
          <a:srcRect/>
          <a:stretch>
            <a:fillRect/>
          </a:stretch>
        </p:blipFill>
        <p:spPr>
          <a:xfrm>
            <a:off x="4191000" y="0"/>
            <a:ext cx="4953000" cy="3714750"/>
          </a:xfrm>
          <a:noFill/>
          <a:ln/>
        </p:spPr>
      </p:pic>
      <p:pic>
        <p:nvPicPr>
          <p:cNvPr id="173059" name="Picture 3" descr="langeais2"/>
          <p:cNvPicPr>
            <a:picLocks noChangeAspect="1" noChangeArrowheads="1"/>
          </p:cNvPicPr>
          <p:nvPr/>
        </p:nvPicPr>
        <p:blipFill>
          <a:blip r:embed="rId3"/>
          <a:srcRect/>
          <a:stretch>
            <a:fillRect/>
          </a:stretch>
        </p:blipFill>
        <p:spPr bwMode="auto">
          <a:xfrm>
            <a:off x="6780213" y="3810000"/>
            <a:ext cx="2363787" cy="3048000"/>
          </a:xfrm>
          <a:prstGeom prst="rect">
            <a:avLst/>
          </a:prstGeom>
          <a:noFill/>
        </p:spPr>
      </p:pic>
      <p:sp>
        <p:nvSpPr>
          <p:cNvPr id="173060" name="Rectangle 4"/>
          <p:cNvSpPr>
            <a:spLocks noGrp="1" noChangeArrowheads="1"/>
          </p:cNvSpPr>
          <p:nvPr>
            <p:ph type="title"/>
          </p:nvPr>
        </p:nvSpPr>
        <p:spPr>
          <a:xfrm>
            <a:off x="4572000" y="152400"/>
            <a:ext cx="4191000" cy="1371600"/>
          </a:xfrm>
        </p:spPr>
        <p:txBody>
          <a:bodyPr/>
          <a:lstStyle/>
          <a:p>
            <a:r>
              <a:rPr lang="fr-BE" sz="6000">
                <a:solidFill>
                  <a:srgbClr val="FF3300"/>
                </a:solidFill>
                <a:latin typeface="Nueva Std Cond" pitchFamily="50" charset="0"/>
              </a:rPr>
              <a:t>Langeais</a:t>
            </a:r>
            <a:endParaRPr lang="fr-FR" sz="6000">
              <a:solidFill>
                <a:srgbClr val="FF3300"/>
              </a:solidFill>
              <a:latin typeface="Nueva Std Cond" pitchFamily="50" charset="0"/>
            </a:endParaRPr>
          </a:p>
        </p:txBody>
      </p:sp>
      <p:sp>
        <p:nvSpPr>
          <p:cNvPr id="173061" name="Rectangle 5"/>
          <p:cNvSpPr>
            <a:spLocks noGrp="1" noChangeArrowheads="1"/>
          </p:cNvSpPr>
          <p:nvPr>
            <p:ph type="body" sz="half" idx="1"/>
          </p:nvPr>
        </p:nvSpPr>
        <p:spPr>
          <a:xfrm>
            <a:off x="304800" y="304800"/>
            <a:ext cx="3810000" cy="5826125"/>
          </a:xfrm>
        </p:spPr>
        <p:txBody>
          <a:bodyPr/>
          <a:lstStyle/>
          <a:p>
            <a:pPr>
              <a:lnSpc>
                <a:spcPct val="90000"/>
              </a:lnSpc>
            </a:pPr>
            <a:r>
              <a:rPr lang="en-US" sz="2000" b="1">
                <a:solidFill>
                  <a:srgbClr val="663300"/>
                </a:solidFill>
                <a:latin typeface="Franklin Gothic Book" pitchFamily="34" charset="0"/>
              </a:rPr>
              <a:t>Le Château de Langeais (situé au Centre), était au départ une forteresse médiévale édifiée à la fin du Xe siècle par Foulques Nerra ,comte d’Anjou,sur un promontoire rocheux surplombant le val de Loire.</a:t>
            </a:r>
          </a:p>
          <a:p>
            <a:pPr>
              <a:lnSpc>
                <a:spcPct val="90000"/>
              </a:lnSpc>
            </a:pPr>
            <a:r>
              <a:rPr lang="en-US" sz="2000" b="1">
                <a:solidFill>
                  <a:srgbClr val="663300"/>
                </a:solidFill>
                <a:latin typeface="Franklin Gothic Book" pitchFamily="34" charset="0"/>
              </a:rPr>
              <a:t>Sous la domination de la dynastie anglaise des Plantagenêts, le château est agrandi par Richard Cœur de Lion. Philippe Auguste le reconquiert en 1206, puis il est détruit par les Anglais lors de la guerre de Cent Ans. </a:t>
            </a:r>
          </a:p>
          <a:p>
            <a:pPr>
              <a:lnSpc>
                <a:spcPct val="90000"/>
              </a:lnSpc>
            </a:pPr>
            <a:r>
              <a:rPr lang="en-US" sz="2000" b="1">
                <a:solidFill>
                  <a:srgbClr val="663300"/>
                </a:solidFill>
                <a:latin typeface="Franklin Gothic Book" pitchFamily="34" charset="0"/>
              </a:rPr>
              <a:t>Il est actuellement considéré comme étant la plus ancienne forteresse en pierre construite sur le sol français. </a:t>
            </a:r>
          </a:p>
        </p:txBody>
      </p:sp>
      <p:sp>
        <p:nvSpPr>
          <p:cNvPr id="173062" name="Rectangle 6"/>
          <p:cNvSpPr>
            <a:spLocks noGrp="1" noChangeArrowheads="1"/>
          </p:cNvSpPr>
          <p:nvPr>
            <p:ph type="body" sz="half" idx="2"/>
          </p:nvPr>
        </p:nvSpPr>
        <p:spPr>
          <a:xfrm>
            <a:off x="4495800" y="4114800"/>
            <a:ext cx="2209800" cy="1981200"/>
          </a:xfrm>
        </p:spPr>
        <p:txBody>
          <a:bodyPr/>
          <a:lstStyle/>
          <a:p>
            <a:pPr>
              <a:lnSpc>
                <a:spcPct val="90000"/>
              </a:lnSpc>
            </a:pPr>
            <a:r>
              <a:rPr lang="en-US" sz="2000" b="1">
                <a:solidFill>
                  <a:srgbClr val="663300"/>
                </a:solidFill>
                <a:latin typeface="Franklin Gothic Book" pitchFamily="34" charset="0"/>
              </a:rPr>
              <a:t>Type: château de la Loire </a:t>
            </a:r>
          </a:p>
          <a:p>
            <a:pPr>
              <a:lnSpc>
                <a:spcPct val="90000"/>
              </a:lnSpc>
            </a:pPr>
            <a:r>
              <a:rPr lang="en-US" sz="2000" b="1">
                <a:solidFill>
                  <a:srgbClr val="663300"/>
                </a:solidFill>
                <a:latin typeface="Franklin Gothic Book" pitchFamily="34" charset="0"/>
              </a:rPr>
              <a:t>Début construction:Xe siècle</a:t>
            </a: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73060"/>
                                        </p:tgtEl>
                                        <p:attrNameLst>
                                          <p:attrName>style.visibility</p:attrName>
                                        </p:attrNameLst>
                                      </p:cBhvr>
                                      <p:to>
                                        <p:strVal val="visible"/>
                                      </p:to>
                                    </p:set>
                                    <p:anim calcmode="lin" valueType="num">
                                      <p:cBhvr>
                                        <p:cTn id="7" dur="500" fill="hold"/>
                                        <p:tgtEl>
                                          <p:spTgt spid="173060"/>
                                        </p:tgtEl>
                                        <p:attrNameLst>
                                          <p:attrName>ppt_w</p:attrName>
                                        </p:attrNameLst>
                                      </p:cBhvr>
                                      <p:tavLst>
                                        <p:tav tm="0">
                                          <p:val>
                                            <p:fltVal val="0"/>
                                          </p:val>
                                        </p:tav>
                                        <p:tav tm="100000">
                                          <p:val>
                                            <p:strVal val="#ppt_w"/>
                                          </p:val>
                                        </p:tav>
                                      </p:tavLst>
                                    </p:anim>
                                    <p:anim calcmode="lin" valueType="num">
                                      <p:cBhvr>
                                        <p:cTn id="8" dur="500" fill="hold"/>
                                        <p:tgtEl>
                                          <p:spTgt spid="173060"/>
                                        </p:tgtEl>
                                        <p:attrNameLst>
                                          <p:attrName>ppt_h</p:attrName>
                                        </p:attrNameLst>
                                      </p:cBhvr>
                                      <p:tavLst>
                                        <p:tav tm="0">
                                          <p:val>
                                            <p:fltVal val="0"/>
                                          </p:val>
                                        </p:tav>
                                        <p:tav tm="100000">
                                          <p:val>
                                            <p:strVal val="#ppt_h"/>
                                          </p:val>
                                        </p:tav>
                                      </p:tavLst>
                                    </p:anim>
                                    <p:animEffect transition="in" filter="fade">
                                      <p:cBhvr>
                                        <p:cTn id="9" dur="500"/>
                                        <p:tgtEl>
                                          <p:spTgt spid="173060"/>
                                        </p:tgtEl>
                                      </p:cBhvr>
                                    </p:animEffect>
                                  </p:childTnLst>
                                </p:cTn>
                              </p:par>
                              <p:par>
                                <p:cTn id="10" presetID="37" presetClass="entr" presetSubtype="0" fill="hold" nodeType="withEffect">
                                  <p:stCondLst>
                                    <p:cond delay="0"/>
                                  </p:stCondLst>
                                  <p:childTnLst>
                                    <p:set>
                                      <p:cBhvr>
                                        <p:cTn id="11" dur="1" fill="hold">
                                          <p:stCondLst>
                                            <p:cond delay="0"/>
                                          </p:stCondLst>
                                        </p:cTn>
                                        <p:tgtEl>
                                          <p:spTgt spid="173061">
                                            <p:txEl>
                                              <p:pRg st="0" end="0"/>
                                            </p:txEl>
                                          </p:spTgt>
                                        </p:tgtEl>
                                        <p:attrNameLst>
                                          <p:attrName>style.visibility</p:attrName>
                                        </p:attrNameLst>
                                      </p:cBhvr>
                                      <p:to>
                                        <p:strVal val="visible"/>
                                      </p:to>
                                    </p:set>
                                    <p:animEffect transition="in" filter="fade">
                                      <p:cBhvr>
                                        <p:cTn id="12" dur="1000"/>
                                        <p:tgtEl>
                                          <p:spTgt spid="173061">
                                            <p:txEl>
                                              <p:pRg st="0" end="0"/>
                                            </p:txEl>
                                          </p:spTgt>
                                        </p:tgtEl>
                                      </p:cBhvr>
                                    </p:animEffect>
                                    <p:anim calcmode="lin" valueType="num">
                                      <p:cBhvr>
                                        <p:cTn id="13" dur="1000" fill="hold"/>
                                        <p:tgtEl>
                                          <p:spTgt spid="173061">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173061">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73061">
                                            <p:txEl>
                                              <p:pRg st="0" end="0"/>
                                            </p:txEl>
                                          </p:spTgt>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173061">
                                            <p:txEl>
                                              <p:pRg st="1" end="1"/>
                                            </p:txEl>
                                          </p:spTgt>
                                        </p:tgtEl>
                                        <p:attrNameLst>
                                          <p:attrName>style.visibility</p:attrName>
                                        </p:attrNameLst>
                                      </p:cBhvr>
                                      <p:to>
                                        <p:strVal val="visible"/>
                                      </p:to>
                                    </p:set>
                                    <p:animEffect transition="in" filter="fade">
                                      <p:cBhvr>
                                        <p:cTn id="18" dur="1000"/>
                                        <p:tgtEl>
                                          <p:spTgt spid="173061">
                                            <p:txEl>
                                              <p:pRg st="1" end="1"/>
                                            </p:txEl>
                                          </p:spTgt>
                                        </p:tgtEl>
                                      </p:cBhvr>
                                    </p:animEffect>
                                    <p:anim calcmode="lin" valueType="num">
                                      <p:cBhvr>
                                        <p:cTn id="19" dur="1000" fill="hold"/>
                                        <p:tgtEl>
                                          <p:spTgt spid="173061">
                                            <p:txEl>
                                              <p:pRg st="1" end="1"/>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173061">
                                            <p:txEl>
                                              <p:pRg st="1" end="1"/>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73061">
                                            <p:txEl>
                                              <p:pRg st="1" end="1"/>
                                            </p:txEl>
                                          </p:spTgt>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173061">
                                            <p:txEl>
                                              <p:pRg st="2" end="2"/>
                                            </p:txEl>
                                          </p:spTgt>
                                        </p:tgtEl>
                                        <p:attrNameLst>
                                          <p:attrName>style.visibility</p:attrName>
                                        </p:attrNameLst>
                                      </p:cBhvr>
                                      <p:to>
                                        <p:strVal val="visible"/>
                                      </p:to>
                                    </p:set>
                                    <p:animEffect transition="in" filter="fade">
                                      <p:cBhvr>
                                        <p:cTn id="24" dur="1000"/>
                                        <p:tgtEl>
                                          <p:spTgt spid="173061">
                                            <p:txEl>
                                              <p:pRg st="2" end="2"/>
                                            </p:txEl>
                                          </p:spTgt>
                                        </p:tgtEl>
                                      </p:cBhvr>
                                    </p:animEffect>
                                    <p:anim calcmode="lin" valueType="num">
                                      <p:cBhvr>
                                        <p:cTn id="25" dur="1000" fill="hold"/>
                                        <p:tgtEl>
                                          <p:spTgt spid="173061">
                                            <p:txEl>
                                              <p:pRg st="2" end="2"/>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173061">
                                            <p:txEl>
                                              <p:pRg st="2" end="2"/>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73061">
                                            <p:txEl>
                                              <p:pRg st="2" end="2"/>
                                            </p:txEl>
                                          </p:spTgt>
                                        </p:tgtEl>
                                        <p:attrNameLst>
                                          <p:attrName>ppt_y</p:attrName>
                                        </p:attrNameLst>
                                      </p:cBhvr>
                                      <p:tavLst>
                                        <p:tav tm="0">
                                          <p:val>
                                            <p:strVal val="#ppt_y-.03"/>
                                          </p:val>
                                        </p:tav>
                                        <p:tav tm="100000">
                                          <p:val>
                                            <p:strVal val="#ppt_y"/>
                                          </p:val>
                                        </p:tav>
                                      </p:tavLst>
                                    </p:anim>
                                  </p:childTnLst>
                                </p:cTn>
                              </p:par>
                              <p:par>
                                <p:cTn id="28" presetID="23" presetClass="entr" presetSubtype="16" fill="hold" nodeType="withEffect">
                                  <p:stCondLst>
                                    <p:cond delay="0"/>
                                  </p:stCondLst>
                                  <p:childTnLst>
                                    <p:set>
                                      <p:cBhvr>
                                        <p:cTn id="29" dur="1" fill="hold">
                                          <p:stCondLst>
                                            <p:cond delay="0"/>
                                          </p:stCondLst>
                                        </p:cTn>
                                        <p:tgtEl>
                                          <p:spTgt spid="173062">
                                            <p:txEl>
                                              <p:pRg st="0" end="0"/>
                                            </p:txEl>
                                          </p:spTgt>
                                        </p:tgtEl>
                                        <p:attrNameLst>
                                          <p:attrName>style.visibility</p:attrName>
                                        </p:attrNameLst>
                                      </p:cBhvr>
                                      <p:to>
                                        <p:strVal val="visible"/>
                                      </p:to>
                                    </p:set>
                                    <p:anim calcmode="lin" valueType="num">
                                      <p:cBhvr>
                                        <p:cTn id="30" dur="500" fill="hold"/>
                                        <p:tgtEl>
                                          <p:spTgt spid="173062">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173062">
                                            <p:txEl>
                                              <p:pRg st="0" end="0"/>
                                            </p:txEl>
                                          </p:spTgt>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173062">
                                            <p:txEl>
                                              <p:pRg st="1" end="1"/>
                                            </p:txEl>
                                          </p:spTgt>
                                        </p:tgtEl>
                                        <p:attrNameLst>
                                          <p:attrName>style.visibility</p:attrName>
                                        </p:attrNameLst>
                                      </p:cBhvr>
                                      <p:to>
                                        <p:strVal val="visible"/>
                                      </p:to>
                                    </p:set>
                                    <p:anim calcmode="lin" valueType="num">
                                      <p:cBhvr>
                                        <p:cTn id="34" dur="500" fill="hold"/>
                                        <p:tgtEl>
                                          <p:spTgt spid="173062">
                                            <p:txEl>
                                              <p:pRg st="1" end="1"/>
                                            </p:txEl>
                                          </p:spTgt>
                                        </p:tgtEl>
                                        <p:attrNameLst>
                                          <p:attrName>ppt_w</p:attrName>
                                        </p:attrNameLst>
                                      </p:cBhvr>
                                      <p:tavLst>
                                        <p:tav tm="0">
                                          <p:val>
                                            <p:fltVal val="0"/>
                                          </p:val>
                                        </p:tav>
                                        <p:tav tm="100000">
                                          <p:val>
                                            <p:strVal val="#ppt_w"/>
                                          </p:val>
                                        </p:tav>
                                      </p:tavLst>
                                    </p:anim>
                                    <p:anim calcmode="lin" valueType="num">
                                      <p:cBhvr>
                                        <p:cTn id="35" dur="500" fill="hold"/>
                                        <p:tgtEl>
                                          <p:spTgt spid="173062">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457200" y="3699804"/>
            <a:ext cx="8305800" cy="1329396"/>
          </a:xfrm>
        </p:spPr>
        <p:txBody>
          <a:bodyPr/>
          <a:lstStyle/>
          <a:p>
            <a:r>
              <a:rPr lang="en-US" dirty="0" smtClean="0">
                <a:solidFill>
                  <a:schemeClr val="tx2">
                    <a:lumMod val="25000"/>
                  </a:schemeClr>
                </a:solidFill>
                <a:hlinkClick r:id="rId2"/>
              </a:rPr>
              <a:t>www.didactic.ro</a:t>
            </a:r>
            <a:endParaRPr lang="en-US" dirty="0" smtClean="0">
              <a:solidFill>
                <a:schemeClr val="tx2">
                  <a:lumMod val="25000"/>
                </a:schemeClr>
              </a:solidFill>
            </a:endParaRPr>
          </a:p>
          <a:p>
            <a:r>
              <a:rPr lang="en-US" dirty="0" smtClean="0">
                <a:solidFill>
                  <a:schemeClr val="tx2">
                    <a:lumMod val="25000"/>
                  </a:schemeClr>
                </a:solidFill>
                <a:hlinkClick r:id="rId3"/>
              </a:rPr>
              <a:t>www.annuregionsdefrance.com</a:t>
            </a:r>
            <a:endParaRPr lang="ro-RO" dirty="0" smtClean="0">
              <a:solidFill>
                <a:schemeClr val="tx2">
                  <a:lumMod val="25000"/>
                </a:schemeClr>
              </a:solidFill>
            </a:endParaRPr>
          </a:p>
          <a:p>
            <a:r>
              <a:rPr lang="ro-RO" dirty="0" smtClean="0">
                <a:solidFill>
                  <a:schemeClr val="tx2">
                    <a:lumMod val="25000"/>
                  </a:schemeClr>
                </a:solidFill>
              </a:rPr>
              <a:t>Manual clasa a VI-a</a:t>
            </a:r>
          </a:p>
          <a:p>
            <a:endParaRPr lang="ro-RO" dirty="0" smtClean="0">
              <a:solidFill>
                <a:schemeClr val="tx2">
                  <a:lumMod val="25000"/>
                </a:schemeClr>
              </a:solidFill>
            </a:endParaRPr>
          </a:p>
          <a:p>
            <a:endParaRPr lang="en-US" dirty="0" smtClean="0">
              <a:solidFill>
                <a:schemeClr val="tx2">
                  <a:lumMod val="25000"/>
                </a:schemeClr>
              </a:solidFill>
            </a:endParaRPr>
          </a:p>
          <a:p>
            <a:endParaRPr lang="en-US" dirty="0" smtClean="0">
              <a:solidFill>
                <a:schemeClr val="tx2">
                  <a:lumMod val="25000"/>
                </a:schemeClr>
              </a:solidFill>
            </a:endParaRPr>
          </a:p>
          <a:p>
            <a:endParaRPr lang="en-US" dirty="0"/>
          </a:p>
        </p:txBody>
      </p:sp>
      <p:sp>
        <p:nvSpPr>
          <p:cNvPr id="3" name="Title 2"/>
          <p:cNvSpPr>
            <a:spLocks noGrp="1"/>
          </p:cNvSpPr>
          <p:nvPr>
            <p:ph type="ctrTitle"/>
          </p:nvPr>
        </p:nvSpPr>
        <p:spPr>
          <a:xfrm>
            <a:off x="457200" y="1433732"/>
            <a:ext cx="8305800" cy="928468"/>
          </a:xfrm>
        </p:spPr>
        <p:txBody>
          <a:bodyPr/>
          <a:lstStyle/>
          <a:p>
            <a:r>
              <a:rPr lang="fr-FR" dirty="0" smtClean="0"/>
              <a:t>Bibliographie:</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effectLst>
            <a:glow rad="228600">
              <a:schemeClr val="accent1">
                <a:satMod val="175000"/>
                <a:alpha val="40000"/>
              </a:schemeClr>
            </a:glow>
            <a:innerShdw blurRad="63500" dist="50800" dir="5400000">
              <a:prstClr val="black">
                <a:alpha val="50000"/>
              </a:prstClr>
            </a:innerShdw>
            <a:reflection blurRad="6350" stA="50000" endA="275" endPos="40000" dist="101600" dir="5400000" sy="-100000" algn="bl" rotWithShape="0"/>
          </a:effectLst>
        </p:spPr>
        <p:txBody>
          <a:bodyPr/>
          <a:lstStyle/>
          <a:p>
            <a:r>
              <a:rPr lang="ro-RO" sz="5400" dirty="0" smtClean="0"/>
              <a:t>Voyager ... mais o</a:t>
            </a:r>
            <a:r>
              <a:rPr sz="5400" smtClean="0"/>
              <a:t>ù</a:t>
            </a:r>
            <a:r>
              <a:rPr lang="ro-RO" sz="5400" dirty="0" smtClean="0"/>
              <a:t> et comment?</a:t>
            </a:r>
            <a:endParaRPr lang="en-US" sz="5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l" eaLnBrk="1" hangingPunct="1">
              <a:defRPr/>
            </a:pPr>
            <a:r>
              <a:rPr lang="en-US" dirty="0" smtClean="0">
                <a:solidFill>
                  <a:schemeClr val="accent4">
                    <a:lumMod val="50000"/>
                  </a:schemeClr>
                </a:solidFill>
                <a:latin typeface="Monotype Corsiva" pitchFamily="66" charset="0"/>
              </a:rPr>
              <a:t>Paris – la </a:t>
            </a:r>
            <a:r>
              <a:rPr lang="en-US" dirty="0" err="1" smtClean="0">
                <a:solidFill>
                  <a:schemeClr val="accent4">
                    <a:lumMod val="50000"/>
                  </a:schemeClr>
                </a:solidFill>
                <a:latin typeface="Monotype Corsiva" pitchFamily="66" charset="0"/>
              </a:rPr>
              <a:t>capitale</a:t>
            </a:r>
            <a:endParaRPr lang="ro-RO" dirty="0" smtClean="0">
              <a:solidFill>
                <a:schemeClr val="accent4">
                  <a:lumMod val="50000"/>
                </a:schemeClr>
              </a:solidFill>
              <a:latin typeface="Monotype Corsiva" pitchFamily="66" charset="0"/>
            </a:endParaRPr>
          </a:p>
        </p:txBody>
      </p:sp>
      <p:sp>
        <p:nvSpPr>
          <p:cNvPr id="39940" name="Rectangle 4"/>
          <p:cNvSpPr>
            <a:spLocks noGrp="1" noChangeArrowheads="1"/>
          </p:cNvSpPr>
          <p:nvPr>
            <p:ph type="body" sz="half" idx="1"/>
          </p:nvPr>
        </p:nvSpPr>
        <p:spPr>
          <a:xfrm>
            <a:off x="457200" y="1981200"/>
            <a:ext cx="4038600" cy="4400550"/>
          </a:xfrm>
        </p:spPr>
        <p:txBody>
          <a:bodyPr>
            <a:normAutofit/>
          </a:bodyPr>
          <a:lstStyle/>
          <a:p>
            <a:pPr>
              <a:defRPr/>
            </a:pPr>
            <a:r>
              <a:rPr lang="fr-FR" sz="2800" dirty="0" smtClean="0">
                <a:solidFill>
                  <a:srgbClr val="990033"/>
                </a:solidFill>
              </a:rPr>
              <a:t>Situ</a:t>
            </a:r>
            <a:r>
              <a:rPr lang="en-US" sz="2800" dirty="0" smtClean="0">
                <a:solidFill>
                  <a:srgbClr val="990033"/>
                </a:solidFill>
              </a:rPr>
              <a:t>é</a:t>
            </a:r>
            <a:r>
              <a:rPr lang="fr-FR" sz="2800" dirty="0" smtClean="0">
                <a:solidFill>
                  <a:srgbClr val="990033"/>
                </a:solidFill>
              </a:rPr>
              <a:t>  au bord de la Seine, dans le Basin Parisien.</a:t>
            </a:r>
          </a:p>
          <a:p>
            <a:pPr>
              <a:defRPr/>
            </a:pPr>
            <a:r>
              <a:rPr lang="fr-FR" sz="2800" dirty="0" smtClean="0">
                <a:solidFill>
                  <a:srgbClr val="990033"/>
                </a:solidFill>
              </a:rPr>
              <a:t>Organisée  en 20 arrondissements.</a:t>
            </a:r>
          </a:p>
          <a:p>
            <a:pPr eaLnBrk="1" hangingPunct="1">
              <a:defRPr/>
            </a:pPr>
            <a:r>
              <a:rPr lang="fr-FR" sz="2800" dirty="0" smtClean="0">
                <a:solidFill>
                  <a:srgbClr val="990033"/>
                </a:solidFill>
              </a:rPr>
              <a:t>Capitale du pays depuis des siècles.</a:t>
            </a:r>
          </a:p>
          <a:p>
            <a:pPr>
              <a:defRPr/>
            </a:pPr>
            <a:r>
              <a:rPr lang="fr-FR" sz="2800" dirty="0" smtClean="0">
                <a:solidFill>
                  <a:srgbClr val="990033"/>
                </a:solidFill>
              </a:rPr>
              <a:t>Son centre  est </a:t>
            </a:r>
            <a:r>
              <a:rPr lang="fr-FR" sz="2800" dirty="0" smtClean="0">
                <a:solidFill>
                  <a:srgbClr val="990033"/>
                </a:solidFill>
                <a:effectLst>
                  <a:outerShdw blurRad="38100" dist="38100" dir="2700000" algn="tl">
                    <a:srgbClr val="000000"/>
                  </a:outerShdw>
                </a:effectLst>
              </a:rPr>
              <a:t>L’île de la Cité</a:t>
            </a:r>
            <a:endParaRPr lang="fr-FR" sz="2800" dirty="0" smtClean="0">
              <a:solidFill>
                <a:srgbClr val="990033"/>
              </a:solidFill>
            </a:endParaRPr>
          </a:p>
        </p:txBody>
      </p:sp>
      <p:pic>
        <p:nvPicPr>
          <p:cNvPr id="39943" name="Picture 7" descr="mm2"/>
          <p:cNvPicPr>
            <a:picLocks noGrp="1" noChangeAspect="1" noChangeArrowheads="1"/>
          </p:cNvPicPr>
          <p:nvPr>
            <p:ph sz="quarter" idx="2"/>
          </p:nvPr>
        </p:nvPicPr>
        <p:blipFill>
          <a:blip r:embed="rId2"/>
          <a:srcRect/>
          <a:stretch>
            <a:fillRect/>
          </a:stretch>
        </p:blipFill>
        <p:spPr>
          <a:xfrm>
            <a:off x="4572000" y="549275"/>
            <a:ext cx="4037013" cy="3089275"/>
          </a:xfrm>
          <a:noFill/>
          <a:ln w="28575">
            <a:solidFill>
              <a:srgbClr val="333399"/>
            </a:solidFill>
          </a:ln>
        </p:spPr>
      </p:pic>
      <p:pic>
        <p:nvPicPr>
          <p:cNvPr id="39944" name="Picture 8" descr="image_1082"/>
          <p:cNvPicPr>
            <a:picLocks noGrp="1" noChangeAspect="1" noChangeArrowheads="1"/>
          </p:cNvPicPr>
          <p:nvPr>
            <p:ph sz="quarter" idx="3"/>
          </p:nvPr>
        </p:nvPicPr>
        <p:blipFill>
          <a:blip r:embed="rId3"/>
          <a:srcRect/>
          <a:stretch>
            <a:fillRect/>
          </a:stretch>
        </p:blipFill>
        <p:spPr>
          <a:xfrm>
            <a:off x="5003800" y="3789363"/>
            <a:ext cx="3311525" cy="2484437"/>
          </a:xfrm>
          <a:noFill/>
          <a:ln w="28575">
            <a:solidFill>
              <a:srgbClr val="333399"/>
            </a:solid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Effect transition="in" filter="fade">
                                      <p:cBhvr>
                                        <p:cTn id="7" dur="1000">
                                          <p:stCondLst>
                                            <p:cond delay="0"/>
                                          </p:stCondLst>
                                        </p:cTn>
                                        <p:tgtEl>
                                          <p:spTgt spid="39938"/>
                                        </p:tgtEl>
                                      </p:cBhvr>
                                    </p:animEffect>
                                  </p:childTnLst>
                                </p:cTn>
                              </p:par>
                            </p:childTnLst>
                          </p:cTn>
                        </p:par>
                        <p:par>
                          <p:cTn id="8" fill="hold">
                            <p:stCondLst>
                              <p:cond delay="2500"/>
                            </p:stCondLst>
                            <p:childTnLst>
                              <p:par>
                                <p:cTn id="9" presetID="3" presetClass="entr" presetSubtype="10" fill="hold" nodeType="afterEffect">
                                  <p:stCondLst>
                                    <p:cond delay="0"/>
                                  </p:stCondLst>
                                  <p:childTnLst>
                                    <p:set>
                                      <p:cBhvr>
                                        <p:cTn id="10" dur="1" fill="hold">
                                          <p:stCondLst>
                                            <p:cond delay="0"/>
                                          </p:stCondLst>
                                        </p:cTn>
                                        <p:tgtEl>
                                          <p:spTgt spid="39943"/>
                                        </p:tgtEl>
                                        <p:attrNameLst>
                                          <p:attrName>style.visibility</p:attrName>
                                        </p:attrNameLst>
                                      </p:cBhvr>
                                      <p:to>
                                        <p:strVal val="visible"/>
                                      </p:to>
                                    </p:set>
                                    <p:animEffect transition="in" filter="blinds(horizontal)">
                                      <p:cBhvr>
                                        <p:cTn id="11" dur="500"/>
                                        <p:tgtEl>
                                          <p:spTgt spid="39943"/>
                                        </p:tgtEl>
                                      </p:cBhvr>
                                    </p:animEffect>
                                  </p:childTnLst>
                                </p:cTn>
                              </p:par>
                            </p:childTnLst>
                          </p:cTn>
                        </p:par>
                        <p:par>
                          <p:cTn id="12" fill="hold">
                            <p:stCondLst>
                              <p:cond delay="3000"/>
                            </p:stCondLst>
                            <p:childTnLst>
                              <p:par>
                                <p:cTn id="13" presetID="4" presetClass="entr" presetSubtype="16" fill="hold" grpId="0" nodeType="afterEffect">
                                  <p:stCondLst>
                                    <p:cond delay="0"/>
                                  </p:stCondLst>
                                  <p:childTnLst>
                                    <p:set>
                                      <p:cBhvr>
                                        <p:cTn id="14" dur="1" fill="hold">
                                          <p:stCondLst>
                                            <p:cond delay="0"/>
                                          </p:stCondLst>
                                        </p:cTn>
                                        <p:tgtEl>
                                          <p:spTgt spid="39940">
                                            <p:txEl>
                                              <p:pRg st="0" end="0"/>
                                            </p:txEl>
                                          </p:spTgt>
                                        </p:tgtEl>
                                        <p:attrNameLst>
                                          <p:attrName>style.visibility</p:attrName>
                                        </p:attrNameLst>
                                      </p:cBhvr>
                                      <p:to>
                                        <p:strVal val="visible"/>
                                      </p:to>
                                    </p:set>
                                    <p:animEffect transition="in" filter="box(in)">
                                      <p:cBhvr>
                                        <p:cTn id="15" dur="500"/>
                                        <p:tgtEl>
                                          <p:spTgt spid="39940">
                                            <p:txEl>
                                              <p:pRg st="0" end="0"/>
                                            </p:txEl>
                                          </p:spTgt>
                                        </p:tgtEl>
                                      </p:cBhvr>
                                    </p:animEffect>
                                  </p:childTnLst>
                                </p:cTn>
                              </p:par>
                            </p:childTnLst>
                          </p:cTn>
                        </p:par>
                        <p:par>
                          <p:cTn id="16" fill="hold">
                            <p:stCondLst>
                              <p:cond delay="3500"/>
                            </p:stCondLst>
                            <p:childTnLst>
                              <p:par>
                                <p:cTn id="17" presetID="4" presetClass="entr" presetSubtype="16" fill="hold" grpId="0" nodeType="afterEffect">
                                  <p:stCondLst>
                                    <p:cond delay="0"/>
                                  </p:stCondLst>
                                  <p:childTnLst>
                                    <p:set>
                                      <p:cBhvr>
                                        <p:cTn id="18" dur="1" fill="hold">
                                          <p:stCondLst>
                                            <p:cond delay="0"/>
                                          </p:stCondLst>
                                        </p:cTn>
                                        <p:tgtEl>
                                          <p:spTgt spid="39940">
                                            <p:txEl>
                                              <p:pRg st="1" end="1"/>
                                            </p:txEl>
                                          </p:spTgt>
                                        </p:tgtEl>
                                        <p:attrNameLst>
                                          <p:attrName>style.visibility</p:attrName>
                                        </p:attrNameLst>
                                      </p:cBhvr>
                                      <p:to>
                                        <p:strVal val="visible"/>
                                      </p:to>
                                    </p:set>
                                    <p:animEffect transition="in" filter="box(in)">
                                      <p:cBhvr>
                                        <p:cTn id="19" dur="500"/>
                                        <p:tgtEl>
                                          <p:spTgt spid="39940">
                                            <p:txEl>
                                              <p:pRg st="1" end="1"/>
                                            </p:txEl>
                                          </p:spTgt>
                                        </p:tgtEl>
                                      </p:cBhvr>
                                    </p:animEffect>
                                  </p:childTnLst>
                                </p:cTn>
                              </p:par>
                            </p:childTnLst>
                          </p:cTn>
                        </p:par>
                        <p:par>
                          <p:cTn id="20" fill="hold">
                            <p:stCondLst>
                              <p:cond delay="4000"/>
                            </p:stCondLst>
                            <p:childTnLst>
                              <p:par>
                                <p:cTn id="21" presetID="4" presetClass="entr" presetSubtype="16" fill="hold" grpId="0" nodeType="afterEffect">
                                  <p:stCondLst>
                                    <p:cond delay="0"/>
                                  </p:stCondLst>
                                  <p:childTnLst>
                                    <p:set>
                                      <p:cBhvr>
                                        <p:cTn id="22" dur="1" fill="hold">
                                          <p:stCondLst>
                                            <p:cond delay="0"/>
                                          </p:stCondLst>
                                        </p:cTn>
                                        <p:tgtEl>
                                          <p:spTgt spid="39940">
                                            <p:txEl>
                                              <p:pRg st="2" end="2"/>
                                            </p:txEl>
                                          </p:spTgt>
                                        </p:tgtEl>
                                        <p:attrNameLst>
                                          <p:attrName>style.visibility</p:attrName>
                                        </p:attrNameLst>
                                      </p:cBhvr>
                                      <p:to>
                                        <p:strVal val="visible"/>
                                      </p:to>
                                    </p:set>
                                    <p:animEffect transition="in" filter="box(in)">
                                      <p:cBhvr>
                                        <p:cTn id="23" dur="500"/>
                                        <p:tgtEl>
                                          <p:spTgt spid="39940">
                                            <p:txEl>
                                              <p:pRg st="2" end="2"/>
                                            </p:txEl>
                                          </p:spTgt>
                                        </p:tgtEl>
                                      </p:cBhvr>
                                    </p:animEffect>
                                  </p:childTnLst>
                                </p:cTn>
                              </p:par>
                            </p:childTnLst>
                          </p:cTn>
                        </p:par>
                        <p:par>
                          <p:cTn id="24" fill="hold">
                            <p:stCondLst>
                              <p:cond delay="4500"/>
                            </p:stCondLst>
                            <p:childTnLst>
                              <p:par>
                                <p:cTn id="25" presetID="4" presetClass="entr" presetSubtype="16" fill="hold" grpId="0" nodeType="afterEffect">
                                  <p:stCondLst>
                                    <p:cond delay="0"/>
                                  </p:stCondLst>
                                  <p:childTnLst>
                                    <p:set>
                                      <p:cBhvr>
                                        <p:cTn id="26" dur="1" fill="hold">
                                          <p:stCondLst>
                                            <p:cond delay="0"/>
                                          </p:stCondLst>
                                        </p:cTn>
                                        <p:tgtEl>
                                          <p:spTgt spid="39940">
                                            <p:txEl>
                                              <p:pRg st="3" end="3"/>
                                            </p:txEl>
                                          </p:spTgt>
                                        </p:tgtEl>
                                        <p:attrNameLst>
                                          <p:attrName>style.visibility</p:attrName>
                                        </p:attrNameLst>
                                      </p:cBhvr>
                                      <p:to>
                                        <p:strVal val="visible"/>
                                      </p:to>
                                    </p:set>
                                    <p:animEffect transition="in" filter="box(in)">
                                      <p:cBhvr>
                                        <p:cTn id="27" dur="500"/>
                                        <p:tgtEl>
                                          <p:spTgt spid="39940">
                                            <p:txEl>
                                              <p:pRg st="3" end="3"/>
                                            </p:txEl>
                                          </p:spTgt>
                                        </p:tgtEl>
                                      </p:cBhvr>
                                    </p:animEffect>
                                  </p:childTnLst>
                                </p:cTn>
                              </p:par>
                            </p:childTnLst>
                          </p:cTn>
                        </p:par>
                        <p:par>
                          <p:cTn id="28" fill="hold">
                            <p:stCondLst>
                              <p:cond delay="5000"/>
                            </p:stCondLst>
                            <p:childTnLst>
                              <p:par>
                                <p:cTn id="29" presetID="2" presetClass="entr" presetSubtype="4" fill="hold" nodeType="afterEffect">
                                  <p:stCondLst>
                                    <p:cond delay="0"/>
                                  </p:stCondLst>
                                  <p:childTnLst>
                                    <p:set>
                                      <p:cBhvr>
                                        <p:cTn id="30" dur="1" fill="hold">
                                          <p:stCondLst>
                                            <p:cond delay="0"/>
                                          </p:stCondLst>
                                        </p:cTn>
                                        <p:tgtEl>
                                          <p:spTgt spid="39944"/>
                                        </p:tgtEl>
                                        <p:attrNameLst>
                                          <p:attrName>style.visibility</p:attrName>
                                        </p:attrNameLst>
                                      </p:cBhvr>
                                      <p:to>
                                        <p:strVal val="visible"/>
                                      </p:to>
                                    </p:set>
                                    <p:anim calcmode="lin" valueType="num">
                                      <p:cBhvr additive="base">
                                        <p:cTn id="31" dur="500" fill="hold"/>
                                        <p:tgtEl>
                                          <p:spTgt spid="39944"/>
                                        </p:tgtEl>
                                        <p:attrNameLst>
                                          <p:attrName>ppt_x</p:attrName>
                                        </p:attrNameLst>
                                      </p:cBhvr>
                                      <p:tavLst>
                                        <p:tav tm="0">
                                          <p:val>
                                            <p:strVal val="#ppt_x"/>
                                          </p:val>
                                        </p:tav>
                                        <p:tav tm="100000">
                                          <p:val>
                                            <p:strVal val="#ppt_x"/>
                                          </p:val>
                                        </p:tav>
                                      </p:tavLst>
                                    </p:anim>
                                    <p:anim calcmode="lin" valueType="num">
                                      <p:cBhvr additive="base">
                                        <p:cTn id="32" dur="500" fill="hold"/>
                                        <p:tgtEl>
                                          <p:spTgt spid="399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40"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8" name="Rectangle 4"/>
          <p:cNvSpPr>
            <a:spLocks noGrp="1" noChangeArrowheads="1"/>
          </p:cNvSpPr>
          <p:nvPr>
            <p:ph type="title"/>
          </p:nvPr>
        </p:nvSpPr>
        <p:spPr/>
        <p:txBody>
          <a:bodyPr/>
          <a:lstStyle/>
          <a:p>
            <a:r>
              <a:rPr lang="en-US" dirty="0">
                <a:solidFill>
                  <a:srgbClr val="990033"/>
                </a:solidFill>
              </a:rPr>
              <a:t>La Tour Eiffel</a:t>
            </a:r>
          </a:p>
        </p:txBody>
      </p:sp>
      <p:pic>
        <p:nvPicPr>
          <p:cNvPr id="103431" name="Picture 7" descr="untitled"/>
          <p:cNvPicPr>
            <a:picLocks noGrp="1" noChangeAspect="1" noChangeArrowheads="1"/>
          </p:cNvPicPr>
          <p:nvPr>
            <p:ph sz="half" idx="1"/>
          </p:nvPr>
        </p:nvPicPr>
        <p:blipFill>
          <a:blip r:embed="rId2"/>
          <a:srcRect/>
          <a:stretch>
            <a:fillRect/>
          </a:stretch>
        </p:blipFill>
        <p:spPr>
          <a:xfrm>
            <a:off x="609600" y="3352800"/>
            <a:ext cx="3581400" cy="2743200"/>
          </a:xfrm>
        </p:spPr>
      </p:pic>
      <p:graphicFrame>
        <p:nvGraphicFramePr>
          <p:cNvPr id="103462" name="Group 38"/>
          <p:cNvGraphicFramePr>
            <a:graphicFrameLocks noGrp="1"/>
          </p:cNvGraphicFramePr>
          <p:nvPr>
            <p:ph sz="half" idx="2"/>
          </p:nvPr>
        </p:nvGraphicFramePr>
        <p:xfrm>
          <a:off x="4648200" y="533400"/>
          <a:ext cx="4271962" cy="5257800"/>
        </p:xfrm>
        <a:graphic>
          <a:graphicData uri="http://schemas.openxmlformats.org/drawingml/2006/table">
            <a:tbl>
              <a:tblPr/>
              <a:tblGrid>
                <a:gridCol w="2136870"/>
                <a:gridCol w="2135092"/>
              </a:tblGrid>
              <a:tr h="52578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-symbole de Paris.</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-dressée d’après le projet de l’ingénieur G. Eiffel.</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-inauguration en 1889 pour célébrer le Centenaire de la </a:t>
                      </a:r>
                      <a:r>
                        <a:rPr kumimoji="0" lang="fr-FR" sz="1400" b="0" i="0" u="none" strike="noStrike" cap="none" normalizeH="0" baseline="0" noProof="0" dirty="0" err="1" smtClean="0">
                          <a:ln>
                            <a:noFill/>
                          </a:ln>
                          <a:solidFill>
                            <a:srgbClr val="002060"/>
                          </a:solidFill>
                          <a:effectLst/>
                          <a:latin typeface="Century Schoolbook" pitchFamily="18" charset="0"/>
                        </a:rPr>
                        <a:t>Rév</a:t>
                      </a:r>
                      <a:r>
                        <a:rPr kumimoji="0" lang="fr-FR" sz="1400" b="0" i="0" u="none" strike="noStrike" cap="none" normalizeH="0" baseline="0" noProof="0" dirty="0" smtClean="0">
                          <a:ln>
                            <a:noFill/>
                          </a:ln>
                          <a:solidFill>
                            <a:srgbClr val="002060"/>
                          </a:solidFill>
                          <a:effectLst/>
                          <a:latin typeface="Century Schoolbook" pitchFamily="18" charset="0"/>
                        </a:rPr>
                        <a:t>. Fr.</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-elle mesure 327 mètres de haut.</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-se trouve au Champ de Mars entre l’Ecole Militaire et le Palais de Chaillot.</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-”un témoin de fer dressé de l’homme vers l’azur pour attester son immuable résolution d’y atteindre et d’y s’établir”</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(Leconte de </a:t>
                      </a:r>
                      <a:r>
                        <a:rPr kumimoji="0" lang="fr-FR" sz="1400" b="0" i="0" u="none" strike="noStrike" cap="none" normalizeH="0" baseline="0" noProof="0" dirty="0" err="1" smtClean="0">
                          <a:ln>
                            <a:noFill/>
                          </a:ln>
                          <a:solidFill>
                            <a:srgbClr val="002060"/>
                          </a:solidFill>
                          <a:effectLst/>
                          <a:latin typeface="Century Schoolbook" pitchFamily="18" charset="0"/>
                        </a:rPr>
                        <a:t>Lisle</a:t>
                      </a:r>
                      <a:r>
                        <a:rPr kumimoji="0" lang="fr-FR" sz="1400" b="0" i="0" u="none" strike="noStrike" cap="none" normalizeH="0" baseline="0" noProof="0" dirty="0" smtClean="0">
                          <a:ln>
                            <a:noFill/>
                          </a:ln>
                          <a:solidFill>
                            <a:srgbClr val="002060"/>
                          </a:solidFill>
                          <a:effectLst/>
                          <a:latin typeface="Century Schoolbook"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-sur la rive gauche de la Seine.</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-monter en haut, descendre en bas par l’ascenseur ou par l’escalier.</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-jusqu’au sommet il y a 1 700 marches.</a:t>
                      </a:r>
                    </a:p>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fr-FR" sz="1400" b="0" i="0" u="none" strike="noStrike" cap="none" normalizeH="0" baseline="0" noProof="0" dirty="0" smtClean="0">
                          <a:ln>
                            <a:noFill/>
                          </a:ln>
                          <a:solidFill>
                            <a:srgbClr val="002060"/>
                          </a:solidFill>
                          <a:effectLst/>
                          <a:latin typeface="Century Schoolbook" pitchFamily="18" charset="0"/>
                        </a:rPr>
                        <a:t>-les plates-formes se trouvent à 57m, à 115m, à 276m de haut, puis les 4 arceaux se rejoignent. Là se trouve un phare surmonté d’une 4-e plate-forme.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103454" name="Picture 30" descr="images[5]"/>
          <p:cNvPicPr>
            <a:picLocks noChangeAspect="1" noChangeArrowheads="1"/>
          </p:cNvPicPr>
          <p:nvPr/>
        </p:nvPicPr>
        <p:blipFill>
          <a:blip r:embed="rId3"/>
          <a:srcRect/>
          <a:stretch>
            <a:fillRect/>
          </a:stretch>
        </p:blipFill>
        <p:spPr bwMode="auto">
          <a:xfrm>
            <a:off x="1981200" y="1600200"/>
            <a:ext cx="1524000" cy="1676400"/>
          </a:xfrm>
          <a:prstGeom prst="rect">
            <a:avLst/>
          </a:prstGeom>
          <a:noFill/>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03428"/>
                                        </p:tgtEl>
                                        <p:attrNameLst>
                                          <p:attrName>style.visibility</p:attrName>
                                        </p:attrNameLst>
                                      </p:cBhvr>
                                      <p:to>
                                        <p:strVal val="visible"/>
                                      </p:to>
                                    </p:set>
                                    <p:anim calcmode="lin" valueType="num">
                                      <p:cBhvr>
                                        <p:cTn id="7" dur="2000" fill="hold"/>
                                        <p:tgtEl>
                                          <p:spTgt spid="103428"/>
                                        </p:tgtEl>
                                        <p:attrNameLst>
                                          <p:attrName>ppt_w</p:attrName>
                                        </p:attrNameLst>
                                      </p:cBhvr>
                                      <p:tavLst>
                                        <p:tav tm="0">
                                          <p:val>
                                            <p:strVal val="#ppt_w"/>
                                          </p:val>
                                        </p:tav>
                                        <p:tav tm="100000">
                                          <p:val>
                                            <p:strVal val="#ppt_w"/>
                                          </p:val>
                                        </p:tav>
                                      </p:tavLst>
                                    </p:anim>
                                    <p:anim calcmode="lin" valueType="num">
                                      <p:cBhvr>
                                        <p:cTn id="8" dur="2000" fill="hold"/>
                                        <p:tgtEl>
                                          <p:spTgt spid="103428"/>
                                        </p:tgtEl>
                                        <p:attrNameLst>
                                          <p:attrName>ppt_h</p:attrName>
                                        </p:attrNameLst>
                                      </p:cBhvr>
                                      <p:tavLst>
                                        <p:tav tm="0">
                                          <p:val>
                                            <p:strVal val="#ppt_h"/>
                                          </p:val>
                                        </p:tav>
                                        <p:tav tm="30000">
                                          <p:val>
                                            <p:strVal val="#ppt_h/2"/>
                                          </p:val>
                                        </p:tav>
                                        <p:tav tm="40000">
                                          <p:val>
                                            <p:strVal val="#ppt_h"/>
                                          </p:val>
                                        </p:tav>
                                        <p:tav tm="50000">
                                          <p:val>
                                            <p:strVal val="#ppt_h/2"/>
                                          </p:val>
                                        </p:tav>
                                        <p:tav tm="60000">
                                          <p:val>
                                            <p:strVal val="#ppt_h"/>
                                          </p:val>
                                        </p:tav>
                                        <p:tav tm="69900">
                                          <p:val>
                                            <p:strVal val="#ppt_h/2"/>
                                          </p:val>
                                        </p:tav>
                                        <p:tav tm="80000">
                                          <p:val>
                                            <p:strVal val="#ppt_h"/>
                                          </p:val>
                                        </p:tav>
                                        <p:tav tm="100000">
                                          <p:val>
                                            <p:strVal val="#ppt_h"/>
                                          </p:val>
                                        </p:tav>
                                      </p:tavLst>
                                    </p:anim>
                                    <p:anim calcmode="lin" valueType="num">
                                      <p:cBhvr>
                                        <p:cTn id="9" dur="2000" fill="hold"/>
                                        <p:tgtEl>
                                          <p:spTgt spid="103428"/>
                                        </p:tgtEl>
                                        <p:attrNameLst>
                                          <p:attrName>ppt_x</p:attrName>
                                        </p:attrNameLst>
                                      </p:cBhvr>
                                      <p:tavLst>
                                        <p:tav tm="0">
                                          <p:val>
                                            <p:strVal val="#ppt_x-.4"/>
                                          </p:val>
                                        </p:tav>
                                        <p:tav tm="100000">
                                          <p:val>
                                            <p:strVal val="#ppt_x"/>
                                          </p:val>
                                        </p:tav>
                                      </p:tavLst>
                                    </p:anim>
                                    <p:anim calcmode="lin" valueType="num">
                                      <p:cBhvr>
                                        <p:cTn id="10" dur="2000" fill="hold"/>
                                        <p:tgtEl>
                                          <p:spTgt spid="103428"/>
                                        </p:tgtEl>
                                        <p:attrNameLst>
                                          <p:attrName>ppt_y</p:attrName>
                                        </p:attrNameLst>
                                      </p:cBhvr>
                                      <p:tavLst>
                                        <p:tav tm="0">
                                          <p:val>
                                            <p:strVal val="#ppt_y-.5"/>
                                          </p:val>
                                        </p:tav>
                                        <p:tav tm="20000">
                                          <p:val>
                                            <p:strVal val="#ppt_y-.2"/>
                                          </p:val>
                                        </p:tav>
                                        <p:tav tm="30000">
                                          <p:val>
                                            <p:strVal val="#ppt_y"/>
                                          </p:val>
                                        </p:tav>
                                        <p:tav tm="40000">
                                          <p:val>
                                            <p:strVal val="#ppt_y-.15"/>
                                          </p:val>
                                        </p:tav>
                                        <p:tav tm="50000">
                                          <p:val>
                                            <p:strVal val="#ppt_y"/>
                                          </p:val>
                                        </p:tav>
                                        <p:tav tm="60000">
                                          <p:val>
                                            <p:strVal val="#ppt_y-.1"/>
                                          </p:val>
                                        </p:tav>
                                        <p:tav tm="69900">
                                          <p:val>
                                            <p:strVal val="#ppt_y"/>
                                          </p:val>
                                        </p:tav>
                                        <p:tav tm="8000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6" name="Rectangle 4"/>
          <p:cNvSpPr>
            <a:spLocks noGrp="1" noChangeArrowheads="1"/>
          </p:cNvSpPr>
          <p:nvPr>
            <p:ph type="title"/>
          </p:nvPr>
        </p:nvSpPr>
        <p:spPr>
          <a:xfrm>
            <a:off x="457200" y="152400"/>
            <a:ext cx="8229600" cy="838200"/>
          </a:xfrm>
        </p:spPr>
        <p:txBody>
          <a:bodyPr/>
          <a:lstStyle/>
          <a:p>
            <a:r>
              <a:rPr lang="en-US" dirty="0">
                <a:solidFill>
                  <a:schemeClr val="bg2">
                    <a:lumMod val="50000"/>
                  </a:schemeClr>
                </a:solidFill>
              </a:rPr>
              <a:t>Les Champs-Elys</a:t>
            </a:r>
            <a:r>
              <a:rPr lang="en-US" dirty="0">
                <a:solidFill>
                  <a:schemeClr val="bg2">
                    <a:lumMod val="50000"/>
                  </a:schemeClr>
                </a:solidFill>
                <a:cs typeface="Arial" charset="0"/>
              </a:rPr>
              <a:t>é</a:t>
            </a:r>
            <a:r>
              <a:rPr lang="en-US" dirty="0">
                <a:solidFill>
                  <a:schemeClr val="bg2">
                    <a:lumMod val="50000"/>
                  </a:schemeClr>
                </a:solidFill>
              </a:rPr>
              <a:t>es</a:t>
            </a:r>
          </a:p>
        </p:txBody>
      </p:sp>
      <p:pic>
        <p:nvPicPr>
          <p:cNvPr id="105481" name="Picture 9" descr="champ-lelize"/>
          <p:cNvPicPr>
            <a:picLocks noGrp="1" noChangeAspect="1" noChangeArrowheads="1"/>
          </p:cNvPicPr>
          <p:nvPr>
            <p:ph sz="half" idx="1"/>
          </p:nvPr>
        </p:nvPicPr>
        <p:blipFill>
          <a:blip r:embed="rId2"/>
          <a:srcRect/>
          <a:stretch>
            <a:fillRect/>
          </a:stretch>
        </p:blipFill>
        <p:spPr>
          <a:xfrm>
            <a:off x="152400" y="1676400"/>
            <a:ext cx="4341813" cy="4343400"/>
          </a:xfrm>
        </p:spPr>
      </p:pic>
      <p:graphicFrame>
        <p:nvGraphicFramePr>
          <p:cNvPr id="105482" name="Group 10"/>
          <p:cNvGraphicFramePr>
            <a:graphicFrameLocks noGrp="1"/>
          </p:cNvGraphicFramePr>
          <p:nvPr>
            <p:ph sz="half" idx="2"/>
          </p:nvPr>
        </p:nvGraphicFramePr>
        <p:xfrm>
          <a:off x="4648200" y="914400"/>
          <a:ext cx="4114800" cy="5486400"/>
        </p:xfrm>
        <a:graphic>
          <a:graphicData uri="http://schemas.openxmlformats.org/drawingml/2006/table">
            <a:tbl>
              <a:tblPr/>
              <a:tblGrid>
                <a:gridCol w="2057400"/>
                <a:gridCol w="2057400"/>
              </a:tblGrid>
              <a:tr h="5486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-au XVIIe si</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è</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cle, les C.E. n’</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taient qu’une longue promenade arbor</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e au cœur d’une zone non urbanis</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e.</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-dans sa partie inf</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rieure, l’avenue est bord</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e d’espaces verts et de quelques constructions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-dans sa partie sup</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rieure, on trouve des boutiques de luxe, des lieux de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spectacle</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(des cin</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mas, le th</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éâ</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tre C.E., caf</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s et restaurants.</a:t>
                      </a:r>
                    </a:p>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-sa largeur est de 70m sur pr</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è</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s de 2km.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-situ</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s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dans</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le 8e arrondissement de Paris,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au nord-ouest</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de la ville. Ils commencent </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à</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la place de la Concorde,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o</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cs typeface="Arial" charset="0"/>
                        </a:rPr>
                        <a:t>ù</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se dresse l’Ob</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lisque ,et s’</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tendent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sur</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1915m, d’est en ouest, sur un terrain plat dans la I-e moiti</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puis en mont</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cs typeface="Arial" charset="0"/>
                        </a:rPr>
                        <a:t>é</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e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jusqu’</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cs typeface="Arial" charset="0"/>
                        </a:rPr>
                        <a:t>à</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 </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la place Charles de Gaule(ancienne place de l’Etoile), </a:t>
                      </a:r>
                      <a:r>
                        <a:rPr kumimoji="0" lang="fr-FR" sz="1600" b="0" i="0" u="none" strike="noStrike" cap="none" normalizeH="0" baseline="0" noProof="0" dirty="0" smtClean="0">
                          <a:ln>
                            <a:noFill/>
                          </a:ln>
                          <a:solidFill>
                            <a:srgbClr val="0066FF"/>
                          </a:solidFill>
                          <a:effectLst>
                            <a:outerShdw blurRad="38100" dist="38100" dir="2700000" algn="tl">
                              <a:srgbClr val="FFFFFF"/>
                            </a:outerShdw>
                          </a:effectLst>
                          <a:latin typeface="+mj-lt"/>
                        </a:rPr>
                        <a:t>au centre</a:t>
                      </a:r>
                      <a:r>
                        <a:rPr kumimoji="0" lang="fr-FR" sz="1600" b="0" i="0" u="none" strike="noStrike" cap="none" normalizeH="0" baseline="0" noProof="0" dirty="0" smtClean="0">
                          <a:ln>
                            <a:noFill/>
                          </a:ln>
                          <a:solidFill>
                            <a:schemeClr val="tx1"/>
                          </a:solidFill>
                          <a:effectLst>
                            <a:outerShdw blurRad="38100" dist="38100" dir="2700000" algn="tl">
                              <a:srgbClr val="010199"/>
                            </a:outerShdw>
                          </a:effectLst>
                          <a:latin typeface="+mj-lt"/>
                        </a:rPr>
                        <a:t> de laquelle se trouve l’arc de triomphe de l’Etoile.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5476"/>
                                        </p:tgtEl>
                                        <p:attrNameLst>
                                          <p:attrName>style.visibility</p:attrName>
                                        </p:attrNameLst>
                                      </p:cBhvr>
                                      <p:to>
                                        <p:strVal val="visible"/>
                                      </p:to>
                                    </p:set>
                                    <p:anim calcmode="lin" valueType="num">
                                      <p:cBhvr>
                                        <p:cTn id="7" dur="1000" fill="hold"/>
                                        <p:tgtEl>
                                          <p:spTgt spid="105476"/>
                                        </p:tgtEl>
                                        <p:attrNameLst>
                                          <p:attrName>ppt_x</p:attrName>
                                        </p:attrNameLst>
                                      </p:cBhvr>
                                      <p:tavLst>
                                        <p:tav tm="0">
                                          <p:val>
                                            <p:strVal val="#ppt_x-.2"/>
                                          </p:val>
                                        </p:tav>
                                        <p:tav tm="100000">
                                          <p:val>
                                            <p:strVal val="#ppt_x"/>
                                          </p:val>
                                        </p:tav>
                                      </p:tavLst>
                                    </p:anim>
                                    <p:anim calcmode="lin" valueType="num">
                                      <p:cBhvr>
                                        <p:cTn id="8" dur="1000" fill="hold"/>
                                        <p:tgtEl>
                                          <p:spTgt spid="10547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4"/>
          <p:cNvSpPr>
            <a:spLocks noGrp="1" noChangeArrowheads="1"/>
          </p:cNvSpPr>
          <p:nvPr>
            <p:ph type="title"/>
          </p:nvPr>
        </p:nvSpPr>
        <p:spPr/>
        <p:txBody>
          <a:bodyPr/>
          <a:lstStyle/>
          <a:p>
            <a:r>
              <a:rPr lang="en-US" dirty="0">
                <a:solidFill>
                  <a:schemeClr val="accent2">
                    <a:lumMod val="50000"/>
                  </a:schemeClr>
                </a:solidFill>
              </a:rPr>
              <a:t>Notre-Dame de Paris</a:t>
            </a:r>
          </a:p>
        </p:txBody>
      </p:sp>
      <p:pic>
        <p:nvPicPr>
          <p:cNvPr id="123911" name="Picture 7" descr="notredame"/>
          <p:cNvPicPr>
            <a:picLocks noGrp="1" noChangeAspect="1" noChangeArrowheads="1"/>
          </p:cNvPicPr>
          <p:nvPr>
            <p:ph sz="half" idx="1"/>
          </p:nvPr>
        </p:nvPicPr>
        <p:blipFill>
          <a:blip r:embed="rId2" cstate="print"/>
          <a:srcRect/>
          <a:stretch>
            <a:fillRect/>
          </a:stretch>
        </p:blipFill>
        <p:spPr>
          <a:xfrm>
            <a:off x="457200" y="2351088"/>
            <a:ext cx="4038600" cy="3028950"/>
          </a:xfrm>
        </p:spPr>
      </p:pic>
      <p:graphicFrame>
        <p:nvGraphicFramePr>
          <p:cNvPr id="123924" name="Group 20"/>
          <p:cNvGraphicFramePr>
            <a:graphicFrameLocks noGrp="1"/>
          </p:cNvGraphicFramePr>
          <p:nvPr>
            <p:ph sz="half" idx="2"/>
          </p:nvPr>
        </p:nvGraphicFramePr>
        <p:xfrm>
          <a:off x="4648200" y="1371600"/>
          <a:ext cx="4038600" cy="5309616"/>
        </p:xfrm>
        <a:graphic>
          <a:graphicData uri="http://schemas.openxmlformats.org/drawingml/2006/table">
            <a:tbl>
              <a:tblPr/>
              <a:tblGrid>
                <a:gridCol w="2019300"/>
                <a:gridCol w="2019300"/>
              </a:tblGrid>
              <a:tr h="45307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-L’île de la Cité, le cœur de Paris, est l’écrin de la cathédrale et on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y </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trouve pêle-mêle le Palais de Justice, la Conciergerie, l’Hôtel-Dieu, la Sainte  Chapelle, bref, un concentré d’histoire sur quelques arpents blottis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au milieu</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 du fleuve.</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-style gothique</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-construite entre 1163-1220 grâce à l’ </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évêque </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Maurice de Sully.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-construite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sur</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 une île.</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-bien campée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au</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bord </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de l’île de la Cité, autrefois nommée l’île sonnante, à cause des très nombreuses églises qui s’</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y</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 trouvaient</a:t>
                      </a:r>
                    </a:p>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-elle se mire </a:t>
                      </a:r>
                      <a:r>
                        <a:rPr kumimoji="0" lang="fr-FR" sz="1600" b="0" i="0" u="none" strike="noStrike" cap="none" normalizeH="0" baseline="0" noProof="0" dirty="0" smtClean="0">
                          <a:ln>
                            <a:noFill/>
                          </a:ln>
                          <a:solidFill>
                            <a:srgbClr val="66FF33"/>
                          </a:solidFill>
                          <a:effectLst>
                            <a:outerShdw blurRad="38100" dist="38100" dir="2700000" algn="tl">
                              <a:srgbClr val="000000"/>
                            </a:outerShdw>
                          </a:effectLst>
                          <a:latin typeface="Verdana" pitchFamily="34" charset="0"/>
                        </a:rPr>
                        <a:t>dans</a:t>
                      </a:r>
                      <a:r>
                        <a:rPr kumimoji="0" lang="fr-FR" sz="1600" b="0" i="0" u="none" strike="noStrike" cap="none" normalizeH="0" baseline="0" noProof="0" dirty="0" smtClean="0">
                          <a:ln>
                            <a:noFill/>
                          </a:ln>
                          <a:solidFill>
                            <a:schemeClr val="tx1"/>
                          </a:solidFill>
                          <a:effectLst>
                            <a:outerShdw blurRad="38100" dist="38100" dir="2700000" algn="tl">
                              <a:srgbClr val="000000"/>
                            </a:outerShdw>
                          </a:effectLst>
                          <a:latin typeface="Verdana" pitchFamily="34" charset="0"/>
                        </a:rPr>
                        <a:t> l’eau de la Seine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iterate type="lt">
                                    <p:tmPct val="0"/>
                                  </p:iterate>
                                  <p:childTnLst>
                                    <p:animMotion origin="layout" path="M 0 0  L -0.25 0  E" pathEditMode="relative" ptsTypes="">
                                      <p:cBhvr>
                                        <p:cTn id="6" dur="2000" fill="hold"/>
                                        <p:tgtEl>
                                          <p:spTgt spid="123908"/>
                                        </p:tgtEl>
                                        <p:attrNameLst>
                                          <p:attrName>ppt_x</p:attrName>
                                          <p:attrName>ppt_y</p:attrName>
                                        </p:attrNameLst>
                                      </p:cBhvr>
                                    </p:animMotion>
                                  </p:childTnLst>
                                </p:cTn>
                              </p:par>
                              <p:par>
                                <p:cTn id="7" presetID="31" presetClass="entr" presetSubtype="0" fill="hold" grpId="1" nodeType="withEffect">
                                  <p:stCondLst>
                                    <p:cond delay="0"/>
                                  </p:stCondLst>
                                  <p:iterate type="lt">
                                    <p:tmPct val="5000"/>
                                  </p:iterate>
                                  <p:childTnLst>
                                    <p:set>
                                      <p:cBhvr>
                                        <p:cTn id="8" dur="1" fill="hold">
                                          <p:stCondLst>
                                            <p:cond delay="0"/>
                                          </p:stCondLst>
                                        </p:cTn>
                                        <p:tgtEl>
                                          <p:spTgt spid="123908"/>
                                        </p:tgtEl>
                                        <p:attrNameLst>
                                          <p:attrName>style.visibility</p:attrName>
                                        </p:attrNameLst>
                                      </p:cBhvr>
                                      <p:to>
                                        <p:strVal val="visible"/>
                                      </p:to>
                                    </p:set>
                                    <p:anim calcmode="lin" valueType="num">
                                      <p:cBhvr>
                                        <p:cTn id="9" dur="1000" fill="hold"/>
                                        <p:tgtEl>
                                          <p:spTgt spid="123908"/>
                                        </p:tgtEl>
                                        <p:attrNameLst>
                                          <p:attrName>ppt_w</p:attrName>
                                        </p:attrNameLst>
                                      </p:cBhvr>
                                      <p:tavLst>
                                        <p:tav tm="0">
                                          <p:val>
                                            <p:fltVal val="0"/>
                                          </p:val>
                                        </p:tav>
                                        <p:tav tm="100000">
                                          <p:val>
                                            <p:strVal val="#ppt_w"/>
                                          </p:val>
                                        </p:tav>
                                      </p:tavLst>
                                    </p:anim>
                                    <p:anim calcmode="lin" valueType="num">
                                      <p:cBhvr>
                                        <p:cTn id="10" dur="1000" fill="hold"/>
                                        <p:tgtEl>
                                          <p:spTgt spid="123908"/>
                                        </p:tgtEl>
                                        <p:attrNameLst>
                                          <p:attrName>ppt_h</p:attrName>
                                        </p:attrNameLst>
                                      </p:cBhvr>
                                      <p:tavLst>
                                        <p:tav tm="0">
                                          <p:val>
                                            <p:fltVal val="0"/>
                                          </p:val>
                                        </p:tav>
                                        <p:tav tm="100000">
                                          <p:val>
                                            <p:strVal val="#ppt_h"/>
                                          </p:val>
                                        </p:tav>
                                      </p:tavLst>
                                    </p:anim>
                                    <p:anim calcmode="lin" valueType="num">
                                      <p:cBhvr>
                                        <p:cTn id="11" dur="1000" fill="hold"/>
                                        <p:tgtEl>
                                          <p:spTgt spid="123908"/>
                                        </p:tgtEl>
                                        <p:attrNameLst>
                                          <p:attrName>style.rotation</p:attrName>
                                        </p:attrNameLst>
                                      </p:cBhvr>
                                      <p:tavLst>
                                        <p:tav tm="0">
                                          <p:val>
                                            <p:fltVal val="90"/>
                                          </p:val>
                                        </p:tav>
                                        <p:tav tm="100000">
                                          <p:val>
                                            <p:fltVal val="0"/>
                                          </p:val>
                                        </p:tav>
                                      </p:tavLst>
                                    </p:anim>
                                    <p:animEffect transition="in" filter="fade">
                                      <p:cBhvr>
                                        <p:cTn id="12" dur="1000"/>
                                        <p:tgtEl>
                                          <p:spTgt spid="123908"/>
                                        </p:tgtEl>
                                      </p:cBhvr>
                                    </p:animEffect>
                                  </p:childTnLst>
                                </p:cTn>
                              </p:par>
                              <p:par>
                                <p:cTn id="13" presetID="23" presetClass="entr" presetSubtype="16" fill="hold" grpId="2" nodeType="withEffect">
                                  <p:stCondLst>
                                    <p:cond delay="0"/>
                                  </p:stCondLst>
                                  <p:iterate type="lt">
                                    <p:tmPct val="0"/>
                                  </p:iterate>
                                  <p:childTnLst>
                                    <p:set>
                                      <p:cBhvr>
                                        <p:cTn id="14" dur="1" fill="hold">
                                          <p:stCondLst>
                                            <p:cond delay="0"/>
                                          </p:stCondLst>
                                        </p:cTn>
                                        <p:tgtEl>
                                          <p:spTgt spid="123908"/>
                                        </p:tgtEl>
                                        <p:attrNameLst>
                                          <p:attrName>style.visibility</p:attrName>
                                        </p:attrNameLst>
                                      </p:cBhvr>
                                      <p:to>
                                        <p:strVal val="visible"/>
                                      </p:to>
                                    </p:set>
                                    <p:anim calcmode="lin" valueType="num">
                                      <p:cBhvr>
                                        <p:cTn id="15" dur="500" fill="hold"/>
                                        <p:tgtEl>
                                          <p:spTgt spid="123908"/>
                                        </p:tgtEl>
                                        <p:attrNameLst>
                                          <p:attrName>ppt_w</p:attrName>
                                        </p:attrNameLst>
                                      </p:cBhvr>
                                      <p:tavLst>
                                        <p:tav tm="0">
                                          <p:val>
                                            <p:fltVal val="0"/>
                                          </p:val>
                                        </p:tav>
                                        <p:tav tm="100000">
                                          <p:val>
                                            <p:strVal val="#ppt_w"/>
                                          </p:val>
                                        </p:tav>
                                      </p:tavLst>
                                    </p:anim>
                                    <p:anim calcmode="lin" valueType="num">
                                      <p:cBhvr>
                                        <p:cTn id="16" dur="500" fill="hold"/>
                                        <p:tgtEl>
                                          <p:spTgt spid="12390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8" grpId="0"/>
      <p:bldP spid="123908" grpId="1"/>
      <p:bldP spid="123908" grpId="2"/>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fr-FR" dirty="0" smtClean="0">
                <a:solidFill>
                  <a:schemeClr val="bg2">
                    <a:lumMod val="75000"/>
                  </a:schemeClr>
                </a:solidFill>
                <a:latin typeface="Monotype Corsiva" pitchFamily="66" charset="0"/>
              </a:rPr>
              <a:t>La Loire – le fleuve roi</a:t>
            </a:r>
          </a:p>
        </p:txBody>
      </p:sp>
      <p:pic>
        <p:nvPicPr>
          <p:cNvPr id="49157" name="Picture 5" descr="chateaux_loire"/>
          <p:cNvPicPr>
            <a:picLocks noGrp="1" noChangeAspect="1" noChangeArrowheads="1"/>
          </p:cNvPicPr>
          <p:nvPr>
            <p:ph idx="1"/>
          </p:nvPr>
        </p:nvPicPr>
        <p:blipFill>
          <a:blip r:embed="rId2"/>
          <a:srcRect/>
          <a:stretch>
            <a:fillRect/>
          </a:stretch>
        </p:blipFill>
        <p:spPr>
          <a:xfrm>
            <a:off x="1676400" y="762000"/>
            <a:ext cx="4799012" cy="5259387"/>
          </a:xfr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49157"/>
                                        </p:tgtEl>
                                        <p:attrNameLst>
                                          <p:attrName>style.visibility</p:attrName>
                                        </p:attrNameLst>
                                      </p:cBhvr>
                                      <p:to>
                                        <p:strVal val="visible"/>
                                      </p:to>
                                    </p:set>
                                    <p:animEffect transition="in" filter="diamond(in)">
                                      <p:cBhvr>
                                        <p:cTn id="13" dur="2000"/>
                                        <p:tgtEl>
                                          <p:spTgt spid="49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31" name="Rectangle 7"/>
          <p:cNvSpPr>
            <a:spLocks noGrp="1" noChangeArrowheads="1"/>
          </p:cNvSpPr>
          <p:nvPr>
            <p:ph type="body" sz="half" idx="3"/>
          </p:nvPr>
        </p:nvSpPr>
        <p:spPr/>
        <p:txBody>
          <a:bodyPr/>
          <a:lstStyle/>
          <a:p>
            <a:pPr eaLnBrk="1" hangingPunct="1">
              <a:defRPr/>
            </a:pPr>
            <a:r>
              <a:rPr lang="fr-FR" sz="2800" dirty="0" smtClean="0"/>
              <a:t>Bordée de nombreux châteaux, la Loire  est elle-même un monument de la Renaissance.</a:t>
            </a:r>
          </a:p>
          <a:p>
            <a:pPr eaLnBrk="1" hangingPunct="1">
              <a:defRPr/>
            </a:pPr>
            <a:r>
              <a:rPr lang="fr-FR" sz="2800" dirty="0" smtClean="0"/>
              <a:t>L’un des plus beaux châteaux est Chambord</a:t>
            </a:r>
          </a:p>
        </p:txBody>
      </p:sp>
      <p:pic>
        <p:nvPicPr>
          <p:cNvPr id="52232" name="Picture 8" descr="chambort"/>
          <p:cNvPicPr>
            <a:picLocks noGrp="1" noChangeAspect="1" noChangeArrowheads="1"/>
          </p:cNvPicPr>
          <p:nvPr>
            <p:ph sz="quarter" idx="1"/>
          </p:nvPr>
        </p:nvPicPr>
        <p:blipFill>
          <a:blip r:embed="rId2"/>
          <a:srcRect/>
          <a:stretch>
            <a:fillRect/>
          </a:stretch>
        </p:blipFill>
        <p:spPr>
          <a:xfrm>
            <a:off x="395288" y="549275"/>
            <a:ext cx="5499100" cy="2774950"/>
          </a:xfrm>
          <a:noFill/>
          <a:ln w="28575">
            <a:solidFill>
              <a:srgbClr val="333399"/>
            </a:solidFill>
          </a:ln>
        </p:spPr>
      </p:pic>
      <p:pic>
        <p:nvPicPr>
          <p:cNvPr id="52233" name="Picture 9" descr="chambord chambre"/>
          <p:cNvPicPr>
            <a:picLocks noGrp="1" noChangeAspect="1" noChangeArrowheads="1"/>
          </p:cNvPicPr>
          <p:nvPr>
            <p:ph sz="quarter" idx="2"/>
          </p:nvPr>
        </p:nvPicPr>
        <p:blipFill>
          <a:blip r:embed="rId3"/>
          <a:srcRect/>
          <a:stretch>
            <a:fillRect/>
          </a:stretch>
        </p:blipFill>
        <p:spPr>
          <a:xfrm rot="917902">
            <a:off x="6372225" y="765175"/>
            <a:ext cx="2030413" cy="2730500"/>
          </a:xfrm>
          <a:noFill/>
          <a:ln w="28575">
            <a:solidFill>
              <a:srgbClr val="333399"/>
            </a:solid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231">
                                            <p:txEl>
                                              <p:pRg st="0" end="0"/>
                                            </p:txEl>
                                          </p:spTgt>
                                        </p:tgtEl>
                                        <p:attrNameLst>
                                          <p:attrName>style.visibility</p:attrName>
                                        </p:attrNameLst>
                                      </p:cBhvr>
                                      <p:to>
                                        <p:strVal val="visible"/>
                                      </p:to>
                                    </p:set>
                                    <p:anim calcmode="lin" valueType="num">
                                      <p:cBhvr additive="base">
                                        <p:cTn id="7" dur="500" fill="hold"/>
                                        <p:tgtEl>
                                          <p:spTgt spid="522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2231">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 presetClass="entr" presetSubtype="10" fill="hold" nodeType="afterEffect">
                                  <p:stCondLst>
                                    <p:cond delay="0"/>
                                  </p:stCondLst>
                                  <p:childTnLst>
                                    <p:set>
                                      <p:cBhvr>
                                        <p:cTn id="11" dur="1" fill="hold">
                                          <p:stCondLst>
                                            <p:cond delay="0"/>
                                          </p:stCondLst>
                                        </p:cTn>
                                        <p:tgtEl>
                                          <p:spTgt spid="52232"/>
                                        </p:tgtEl>
                                        <p:attrNameLst>
                                          <p:attrName>style.visibility</p:attrName>
                                        </p:attrNameLst>
                                      </p:cBhvr>
                                      <p:to>
                                        <p:strVal val="visible"/>
                                      </p:to>
                                    </p:set>
                                    <p:animEffect transition="in" filter="blinds(horizontal)">
                                      <p:cBhvr>
                                        <p:cTn id="12" dur="500"/>
                                        <p:tgtEl>
                                          <p:spTgt spid="52232"/>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2231">
                                            <p:txEl>
                                              <p:pRg st="1" end="1"/>
                                            </p:txEl>
                                          </p:spTgt>
                                        </p:tgtEl>
                                        <p:attrNameLst>
                                          <p:attrName>style.visibility</p:attrName>
                                        </p:attrNameLst>
                                      </p:cBhvr>
                                      <p:to>
                                        <p:strVal val="visible"/>
                                      </p:to>
                                    </p:set>
                                    <p:anim calcmode="lin" valueType="num">
                                      <p:cBhvr additive="base">
                                        <p:cTn id="16" dur="500" fill="hold"/>
                                        <p:tgtEl>
                                          <p:spTgt spid="52231">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223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52233"/>
                                        </p:tgtEl>
                                        <p:attrNameLst>
                                          <p:attrName>style.visibility</p:attrName>
                                        </p:attrNameLst>
                                      </p:cBhvr>
                                      <p:to>
                                        <p:strVal val="visible"/>
                                      </p:to>
                                    </p:set>
                                    <p:animEffect transition="in" filter="checkerboard(across)">
                                      <p:cBhvr>
                                        <p:cTn id="21" dur="500"/>
                                        <p:tgtEl>
                                          <p:spTgt spid="52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1"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sz="quarter"/>
          </p:nvPr>
        </p:nvSpPr>
        <p:spPr/>
        <p:txBody>
          <a:bodyPr/>
          <a:lstStyle/>
          <a:p>
            <a:pPr eaLnBrk="1" hangingPunct="1">
              <a:defRPr/>
            </a:pPr>
            <a:r>
              <a:rPr lang="fr-FR" sz="4000" dirty="0" smtClean="0">
                <a:solidFill>
                  <a:srgbClr val="7030A0"/>
                </a:solidFill>
                <a:latin typeface="Monotype Corsiva" pitchFamily="66" charset="0"/>
              </a:rPr>
              <a:t>D’autres châteaux: Blois, Saumur, Amboise</a:t>
            </a:r>
            <a:br>
              <a:rPr lang="fr-FR" sz="4000" dirty="0" smtClean="0">
                <a:solidFill>
                  <a:srgbClr val="7030A0"/>
                </a:solidFill>
                <a:latin typeface="Monotype Corsiva" pitchFamily="66" charset="0"/>
              </a:rPr>
            </a:br>
            <a:r>
              <a:rPr lang="fr-FR" sz="4000" dirty="0" smtClean="0">
                <a:solidFill>
                  <a:srgbClr val="7030A0"/>
                </a:solidFill>
                <a:latin typeface="Monotype Corsiva" pitchFamily="66" charset="0"/>
              </a:rPr>
              <a:t>Azay-le-Rideau, Angers</a:t>
            </a:r>
          </a:p>
        </p:txBody>
      </p:sp>
      <p:pic>
        <p:nvPicPr>
          <p:cNvPr id="59400" name="Picture 8" descr="blois"/>
          <p:cNvPicPr>
            <a:picLocks noGrp="1" noChangeAspect="1" noChangeArrowheads="1"/>
          </p:cNvPicPr>
          <p:nvPr>
            <p:ph sz="quarter" idx="1"/>
          </p:nvPr>
        </p:nvPicPr>
        <p:blipFill>
          <a:blip r:embed="rId2"/>
          <a:srcRect/>
          <a:stretch>
            <a:fillRect/>
          </a:stretch>
        </p:blipFill>
        <p:spPr>
          <a:xfrm rot="21227823">
            <a:off x="611188" y="1844675"/>
            <a:ext cx="3024187" cy="2349500"/>
          </a:xfrm>
          <a:noFill/>
          <a:ln w="28575">
            <a:solidFill>
              <a:srgbClr val="333399"/>
            </a:solidFill>
          </a:ln>
        </p:spPr>
      </p:pic>
      <p:pic>
        <p:nvPicPr>
          <p:cNvPr id="59401" name="Picture 9" descr="angers"/>
          <p:cNvPicPr>
            <a:picLocks noGrp="1" noChangeAspect="1" noChangeArrowheads="1"/>
          </p:cNvPicPr>
          <p:nvPr>
            <p:ph sz="quarter" idx="2"/>
          </p:nvPr>
        </p:nvPicPr>
        <p:blipFill>
          <a:blip r:embed="rId3"/>
          <a:srcRect/>
          <a:stretch>
            <a:fillRect/>
          </a:stretch>
        </p:blipFill>
        <p:spPr>
          <a:xfrm>
            <a:off x="4859338" y="3644900"/>
            <a:ext cx="3240087" cy="2411413"/>
          </a:xfrm>
          <a:noFill/>
          <a:ln w="28575">
            <a:solidFill>
              <a:srgbClr val="333399"/>
            </a:solidFill>
          </a:ln>
        </p:spPr>
      </p:pic>
      <p:pic>
        <p:nvPicPr>
          <p:cNvPr id="59402" name="Picture 10" descr="TN_azay-le-rideau2"/>
          <p:cNvPicPr>
            <a:picLocks noGrp="1" noChangeAspect="1" noChangeArrowheads="1"/>
          </p:cNvPicPr>
          <p:nvPr>
            <p:ph sz="quarter" idx="3"/>
          </p:nvPr>
        </p:nvPicPr>
        <p:blipFill>
          <a:blip r:embed="rId4"/>
          <a:srcRect/>
          <a:stretch>
            <a:fillRect/>
          </a:stretch>
        </p:blipFill>
        <p:spPr>
          <a:xfrm>
            <a:off x="1619250" y="4149725"/>
            <a:ext cx="2881313" cy="2303463"/>
          </a:xfrm>
          <a:noFill/>
          <a:ln w="28575">
            <a:solidFill>
              <a:srgbClr val="333399"/>
            </a:solidFill>
          </a:ln>
        </p:spPr>
      </p:pic>
      <p:pic>
        <p:nvPicPr>
          <p:cNvPr id="59403" name="Picture 11" descr="saumur"/>
          <p:cNvPicPr>
            <a:picLocks noGrp="1" noChangeAspect="1" noChangeArrowheads="1"/>
          </p:cNvPicPr>
          <p:nvPr>
            <p:ph sz="quarter" idx="4"/>
          </p:nvPr>
        </p:nvPicPr>
        <p:blipFill>
          <a:blip r:embed="rId5"/>
          <a:srcRect/>
          <a:stretch>
            <a:fillRect/>
          </a:stretch>
        </p:blipFill>
        <p:spPr>
          <a:xfrm rot="225461">
            <a:off x="6011863" y="1773238"/>
            <a:ext cx="2016125" cy="1500187"/>
          </a:xfrm>
          <a:noFill/>
          <a:ln w="28575">
            <a:solidFill>
              <a:srgbClr val="333399"/>
            </a:solidFill>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blinds(horizontal)">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9400"/>
                                        </p:tgtEl>
                                        <p:attrNameLst>
                                          <p:attrName>style.visibility</p:attrName>
                                        </p:attrNameLst>
                                      </p:cBhvr>
                                      <p:to>
                                        <p:strVal val="visible"/>
                                      </p:to>
                                    </p:set>
                                    <p:animEffect transition="in" filter="box(in)">
                                      <p:cBhvr>
                                        <p:cTn id="12" dur="500"/>
                                        <p:tgtEl>
                                          <p:spTgt spid="5940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9403"/>
                                        </p:tgtEl>
                                        <p:attrNameLst>
                                          <p:attrName>style.visibility</p:attrName>
                                        </p:attrNameLst>
                                      </p:cBhvr>
                                      <p:to>
                                        <p:strVal val="visible"/>
                                      </p:to>
                                    </p:set>
                                    <p:animEffect transition="in" filter="checkerboard(across)">
                                      <p:cBhvr>
                                        <p:cTn id="17" dur="500"/>
                                        <p:tgtEl>
                                          <p:spTgt spid="59403"/>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59402"/>
                                        </p:tgtEl>
                                        <p:attrNameLst>
                                          <p:attrName>style.visibility</p:attrName>
                                        </p:attrNameLst>
                                      </p:cBhvr>
                                      <p:to>
                                        <p:strVal val="visible"/>
                                      </p:to>
                                    </p:set>
                                    <p:animEffect transition="in" filter="diamond(in)">
                                      <p:cBhvr>
                                        <p:cTn id="22" dur="2000"/>
                                        <p:tgtEl>
                                          <p:spTgt spid="5940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9401"/>
                                        </p:tgtEl>
                                        <p:attrNameLst>
                                          <p:attrName>style.visibility</p:attrName>
                                        </p:attrNameLst>
                                      </p:cBhvr>
                                      <p:to>
                                        <p:strVal val="visible"/>
                                      </p:to>
                                    </p:set>
                                    <p:anim calcmode="lin" valueType="num">
                                      <p:cBhvr additive="base">
                                        <p:cTn id="27" dur="500" fill="hold"/>
                                        <p:tgtEl>
                                          <p:spTgt spid="59401"/>
                                        </p:tgtEl>
                                        <p:attrNameLst>
                                          <p:attrName>ppt_x</p:attrName>
                                        </p:attrNameLst>
                                      </p:cBhvr>
                                      <p:tavLst>
                                        <p:tav tm="0">
                                          <p:val>
                                            <p:strVal val="#ppt_x"/>
                                          </p:val>
                                        </p:tav>
                                        <p:tav tm="100000">
                                          <p:val>
                                            <p:strVal val="#ppt_x"/>
                                          </p:val>
                                        </p:tav>
                                      </p:tavLst>
                                    </p:anim>
                                    <p:anim calcmode="lin" valueType="num">
                                      <p:cBhvr additive="base">
                                        <p:cTn id="28" dur="500" fill="hold"/>
                                        <p:tgtEl>
                                          <p:spTgt spid="594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58</TotalTime>
  <Words>583</Words>
  <Application>Microsoft Office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Paper</vt:lpstr>
      <vt:lpstr>VOYAGE,  VOYAGE</vt:lpstr>
      <vt:lpstr>Voyager ... mais où et comment?</vt:lpstr>
      <vt:lpstr>Paris – la capitale</vt:lpstr>
      <vt:lpstr>La Tour Eiffel</vt:lpstr>
      <vt:lpstr>Les Champs-Elysées</vt:lpstr>
      <vt:lpstr>Notre-Dame de Paris</vt:lpstr>
      <vt:lpstr>La Loire – le fleuve roi</vt:lpstr>
      <vt:lpstr>Slide 8</vt:lpstr>
      <vt:lpstr>D’autres châteaux: Blois, Saumur, Amboise Azay-le-Rideau, Angers</vt:lpstr>
      <vt:lpstr>Amboise</vt:lpstr>
      <vt:lpstr>Langeais</vt:lpstr>
      <vt:lpstr>Bibliographie:</vt:lpstr>
    </vt:vector>
  </TitlesOfParts>
  <Company>Baran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VOYAGE, VOYAGE</dc:title>
  <dc:creator>Marius</dc:creator>
  <cp:lastModifiedBy>Marius</cp:lastModifiedBy>
  <cp:revision>8</cp:revision>
  <dcterms:created xsi:type="dcterms:W3CDTF">2010-05-29T15:56:15Z</dcterms:created>
  <dcterms:modified xsi:type="dcterms:W3CDTF">2010-06-24T14:24:47Z</dcterms:modified>
</cp:coreProperties>
</file>